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69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9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307" r:id="rId22"/>
    <p:sldId id="312" r:id="rId23"/>
    <p:sldId id="313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314" r:id="rId33"/>
    <p:sldId id="315" r:id="rId34"/>
    <p:sldId id="316" r:id="rId35"/>
    <p:sldId id="285" r:id="rId36"/>
    <p:sldId id="286" r:id="rId37"/>
    <p:sldId id="287" r:id="rId38"/>
    <p:sldId id="317" r:id="rId39"/>
    <p:sldId id="318" r:id="rId40"/>
    <p:sldId id="290" r:id="rId41"/>
    <p:sldId id="291" r:id="rId42"/>
    <p:sldId id="319" r:id="rId43"/>
    <p:sldId id="320" r:id="rId44"/>
    <p:sldId id="293" r:id="rId45"/>
    <p:sldId id="294" r:id="rId46"/>
    <p:sldId id="295" r:id="rId47"/>
    <p:sldId id="321" r:id="rId48"/>
    <p:sldId id="322" r:id="rId49"/>
    <p:sldId id="296" r:id="rId50"/>
    <p:sldId id="297" r:id="rId51"/>
    <p:sldId id="323" r:id="rId52"/>
    <p:sldId id="324" r:id="rId53"/>
    <p:sldId id="325" r:id="rId54"/>
    <p:sldId id="298" r:id="rId55"/>
    <p:sldId id="326" r:id="rId56"/>
    <p:sldId id="327" r:id="rId57"/>
    <p:sldId id="328" r:id="rId58"/>
    <p:sldId id="329" r:id="rId59"/>
    <p:sldId id="330" r:id="rId60"/>
    <p:sldId id="331" r:id="rId61"/>
    <p:sldId id="332" r:id="rId62"/>
    <p:sldId id="304" r:id="rId63"/>
    <p:sldId id="306" r:id="rId64"/>
    <p:sldId id="305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3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00FF"/>
    <a:srgbClr val="FFFFE5"/>
    <a:srgbClr val="EBF5FF"/>
    <a:srgbClr val="E5F5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44"/>
      </p:cViewPr>
      <p:guideLst>
        <p:guide orient="horz" pos="413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C4A7-AAAA-4FC4-9201-8FE6E2E053DE}" type="datetimeFigureOut">
              <a:rPr lang="ko-KR" altLang="en-US" smtClean="0"/>
              <a:t>2019-02-17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923C4-1892-4BD2-B2A7-FFC338A24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 b="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8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5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>
            <a:lvl1pPr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28446A2-0B54-48F5-BBEB-C99DC269DB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8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3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2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6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2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5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4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3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550"/>
            <a:ext cx="10515600" cy="482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5">
            <a:extLst>
              <a:ext uri="{FF2B5EF4-FFF2-40B4-BE49-F238E27FC236}">
                <a16:creationId xmlns:a16="http://schemas.microsoft.com/office/drawing/2014/main" id="{0CC4B5C3-99F3-4AB4-9F8A-792C8D349E12}"/>
              </a:ext>
            </a:extLst>
          </p:cNvPr>
          <p:cNvSpPr txBox="1">
            <a:spLocks/>
          </p:cNvSpPr>
          <p:nvPr userDrawn="1"/>
        </p:nvSpPr>
        <p:spPr>
          <a:xfrm>
            <a:off x="8077200" y="-2063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b="1" i="1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Core C Programming</a:t>
            </a:r>
            <a:endParaRPr lang="ko-KR" altLang="en-US" sz="1400" b="1" i="1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6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0" r:id="rId1"/>
    <p:sldLayoutId id="2147485471" r:id="rId2"/>
    <p:sldLayoutId id="2147485472" r:id="rId3"/>
    <p:sldLayoutId id="2147485473" r:id="rId4"/>
    <p:sldLayoutId id="2147485474" r:id="rId5"/>
    <p:sldLayoutId id="2147485475" r:id="rId6"/>
    <p:sldLayoutId id="2147485476" r:id="rId7"/>
    <p:sldLayoutId id="2147485477" r:id="rId8"/>
    <p:sldLayoutId id="2147485478" r:id="rId9"/>
    <p:sldLayoutId id="2147485479" r:id="rId10"/>
    <p:sldLayoutId id="2147485480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84C02F-6EDB-4EE8-A1C5-9AC7D9BE7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+mj-ea"/>
              </a:rPr>
              <a:t>표준 입출력과</a:t>
            </a:r>
            <a:br>
              <a:rPr lang="en-US" altLang="ko-KR" dirty="0">
                <a:solidFill>
                  <a:srgbClr val="FFFFFF"/>
                </a:solidFill>
                <a:latin typeface="+mj-ea"/>
              </a:rPr>
            </a:br>
            <a:r>
              <a:rPr lang="ko-KR" altLang="en-US" dirty="0">
                <a:solidFill>
                  <a:srgbClr val="FFFFFF"/>
                </a:solidFill>
                <a:latin typeface="+mj-ea"/>
              </a:rPr>
              <a:t>파일 입출력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0773E-8DEA-407C-938C-60A4E8A2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4E4D1-795B-462D-B157-B2905073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3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DCD13A-8160-444E-99BF-2D51BA7EB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080" y="334303"/>
            <a:ext cx="10515600" cy="823595"/>
          </a:xfrm>
        </p:spPr>
        <p:txBody>
          <a:bodyPr/>
          <a:lstStyle/>
          <a:p>
            <a:r>
              <a:rPr lang="en-US" altLang="ko-KR" dirty="0"/>
              <a:t>printf </a:t>
            </a:r>
            <a:r>
              <a:rPr lang="ko-KR" altLang="en-US" dirty="0"/>
              <a:t>함수 다시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CC9C23-0E3A-4979-8593-53120C2AC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80" y="1361099"/>
            <a:ext cx="10515600" cy="5212080"/>
          </a:xfrm>
        </p:spPr>
        <p:txBody>
          <a:bodyPr/>
          <a:lstStyle/>
          <a:p>
            <a:r>
              <a:rPr lang="ko-KR" altLang="en-US" dirty="0"/>
              <a:t>표준 출력인 </a:t>
            </a:r>
            <a:r>
              <a:rPr lang="en-US" altLang="ko-KR" dirty="0" err="1"/>
              <a:t>stdout</a:t>
            </a:r>
            <a:r>
              <a:rPr lang="ko-KR" altLang="en-US" dirty="0"/>
              <a:t>으로의 형식화된 출력 처리</a:t>
            </a:r>
            <a:endParaRPr lang="en-US" altLang="ko-KR" dirty="0"/>
          </a:p>
          <a:p>
            <a:r>
              <a:rPr lang="ko-KR" altLang="en-US" dirty="0"/>
              <a:t>가변 매개변수를 가진 함수</a:t>
            </a:r>
            <a:endParaRPr lang="en-US" altLang="ko-KR" dirty="0"/>
          </a:p>
          <a:p>
            <a:pPr lvl="1"/>
            <a:r>
              <a:rPr lang="ko-KR" altLang="en-US" dirty="0"/>
              <a:t>형식 문자열과 출력할 값을 인자로 지정</a:t>
            </a:r>
            <a:endParaRPr lang="en-US" altLang="ko-KR" dirty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형식 문자열의 구조</a:t>
            </a:r>
            <a:endParaRPr lang="en-US" altLang="ko-KR" dirty="0"/>
          </a:p>
          <a:p>
            <a:pPr lvl="1"/>
            <a:r>
              <a:rPr lang="en-US" altLang="ko-KR" dirty="0"/>
              <a:t>type </a:t>
            </a:r>
            <a:r>
              <a:rPr lang="ko-KR" altLang="en-US" dirty="0"/>
              <a:t>필드를 제외한 나머지 필드는 생략할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1A0CE0-AE98-4B49-BB8E-19EAC6E8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C2529BF-FB8E-4BFD-B4B5-9BA576EE45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23" r="22959" b="9399"/>
          <a:stretch/>
        </p:blipFill>
        <p:spPr>
          <a:xfrm>
            <a:off x="1113422" y="2875822"/>
            <a:ext cx="4596130" cy="5531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0687D27-D923-4E50-BDF0-7973D5BE8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48" b="11903"/>
          <a:stretch/>
        </p:blipFill>
        <p:spPr>
          <a:xfrm>
            <a:off x="1113422" y="4561751"/>
            <a:ext cx="5909556" cy="5500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4267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CFAC0-22D0-4DE7-A721-3326A1C6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printf</a:t>
            </a:r>
            <a:r>
              <a:rPr lang="ko-KR" altLang="en-US" dirty="0"/>
              <a:t> 함수 </a:t>
            </a:r>
            <a:r>
              <a:rPr lang="en-US" altLang="ko-KR" dirty="0"/>
              <a:t>- type </a:t>
            </a:r>
            <a:r>
              <a:rPr lang="ko-KR" altLang="en-US" dirty="0"/>
              <a:t>필드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75BD7-2B27-4AD5-A130-AB08AFBE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DA4F6-2149-4702-96F7-7C0FBB6D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46054"/>
          <a:stretch/>
        </p:blipFill>
        <p:spPr>
          <a:xfrm>
            <a:off x="838200" y="2218524"/>
            <a:ext cx="10515600" cy="4023250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85ACE7-D659-46FB-81A8-62D1E806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 dirty="0"/>
              <a:t>출력할 값의 형식을 지정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828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FCFAC0-22D0-4DE7-A721-3326A1C61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printf</a:t>
            </a:r>
            <a:r>
              <a:rPr lang="ko-KR" altLang="en-US" dirty="0"/>
              <a:t> 함수 </a:t>
            </a:r>
            <a:r>
              <a:rPr lang="en-US" altLang="ko-KR" dirty="0"/>
              <a:t>- type </a:t>
            </a:r>
            <a:r>
              <a:rPr lang="ko-KR" altLang="en-US" dirty="0"/>
              <a:t>필드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675BD7-2B27-4AD5-A130-AB08AFBE0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FDA4F6-2149-4702-96F7-7C0FBB6D7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775"/>
          <a:stretch/>
        </p:blipFill>
        <p:spPr>
          <a:xfrm>
            <a:off x="838200" y="2821354"/>
            <a:ext cx="10515602" cy="3447366"/>
          </a:xfrm>
          <a:prstGeom prst="rect">
            <a:avLst/>
          </a:prstGeom>
        </p:spPr>
      </p:pic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1D85ACE7-D659-46FB-81A8-62D1E806DE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 dirty="0"/>
              <a:t>정수 출력 시 </a:t>
            </a:r>
            <a:r>
              <a:rPr lang="en-US" altLang="ko-KR" dirty="0"/>
              <a:t>type </a:t>
            </a:r>
            <a:r>
              <a:rPr lang="ko-KR" altLang="en-US" dirty="0"/>
              <a:t>필드 앞에는 </a:t>
            </a:r>
            <a:r>
              <a:rPr lang="en-US" altLang="ko-KR" dirty="0"/>
              <a:t>h, l, L</a:t>
            </a:r>
            <a:r>
              <a:rPr lang="ko-KR" altLang="en-US" dirty="0"/>
              <a:t>을 추가로 지정할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h</a:t>
            </a:r>
            <a:r>
              <a:rPr lang="ko-KR" altLang="en-US" dirty="0"/>
              <a:t>은 </a:t>
            </a:r>
            <a:r>
              <a:rPr lang="en-US" altLang="ko-KR" dirty="0"/>
              <a:t>short</a:t>
            </a:r>
            <a:r>
              <a:rPr lang="ko-KR" altLang="en-US" dirty="0"/>
              <a:t>형 출력</a:t>
            </a:r>
            <a:r>
              <a:rPr lang="en-US" altLang="ko-KR" dirty="0"/>
              <a:t>, l</a:t>
            </a:r>
            <a:r>
              <a:rPr lang="ko-KR" altLang="en-US" dirty="0"/>
              <a:t>은 </a:t>
            </a:r>
            <a:r>
              <a:rPr lang="en-US" altLang="ko-KR" dirty="0"/>
              <a:t>long</a:t>
            </a:r>
            <a:r>
              <a:rPr lang="ko-KR" altLang="en-US" dirty="0"/>
              <a:t>형 출력</a:t>
            </a:r>
            <a:r>
              <a:rPr lang="en-US" altLang="ko-KR" dirty="0"/>
              <a:t>, L</a:t>
            </a:r>
            <a:r>
              <a:rPr lang="ko-KR" altLang="en-US" dirty="0"/>
              <a:t>은 </a:t>
            </a:r>
            <a:r>
              <a:rPr lang="en-US" altLang="ko-KR" dirty="0"/>
              <a:t>long </a:t>
            </a:r>
            <a:r>
              <a:rPr lang="en-US" altLang="ko-KR" dirty="0" err="1"/>
              <a:t>long</a:t>
            </a:r>
            <a:r>
              <a:rPr lang="ko-KR" altLang="en-US" dirty="0"/>
              <a:t>형 출력을 의미한다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45959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B35008-49D7-455F-ABA3-405D0487F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ko-KR" dirty="0"/>
              <a:t>printf</a:t>
            </a:r>
            <a:r>
              <a:rPr lang="ko-KR" altLang="en-US" dirty="0"/>
              <a:t> 함수 </a:t>
            </a:r>
            <a:r>
              <a:rPr lang="en-US" altLang="ko-KR" dirty="0"/>
              <a:t>- width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033EB-7204-4EB6-9F01-0F0FE19AD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/>
              <a:t>출력할 값의 폭을 지정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EAC5E1-A41D-4A33-9474-DFFB439BA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/>
          <a:p>
            <a:fld id="{928446A2-0B54-48F5-BBEB-C99DC269DB7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7DA3A4-444E-4865-9CE6-FA7C4CAFC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01116"/>
            <a:ext cx="10515600" cy="33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81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F8617-21CF-476C-95CE-A4BEFB1D3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printf</a:t>
            </a:r>
            <a:r>
              <a:rPr lang="ko-KR" altLang="en-US" dirty="0"/>
              <a:t> 함수 </a:t>
            </a:r>
            <a:r>
              <a:rPr lang="en-US" altLang="ko-KR" dirty="0"/>
              <a:t>- precision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B729E3-42F3-4E0B-AB77-61E59EB7E2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출력할 값의 정밀도를 지정</a:t>
            </a:r>
            <a:endParaRPr lang="en-US" altLang="ko-KR" dirty="0"/>
          </a:p>
          <a:p>
            <a:pPr lvl="1"/>
            <a:r>
              <a:rPr lang="ko-KR" altLang="en-US" dirty="0"/>
              <a:t>정수</a:t>
            </a:r>
            <a:r>
              <a:rPr lang="en-US" altLang="ko-KR" dirty="0"/>
              <a:t> </a:t>
            </a:r>
            <a:r>
              <a:rPr lang="ko-KR" altLang="en-US" dirty="0"/>
              <a:t>출력 </a:t>
            </a:r>
            <a:r>
              <a:rPr lang="en-US" altLang="ko-KR" dirty="0"/>
              <a:t>: </a:t>
            </a:r>
            <a:r>
              <a:rPr lang="ko-KR" altLang="en-US" dirty="0"/>
              <a:t>출력할 정수의 자릿수</a:t>
            </a:r>
            <a:endParaRPr lang="en-US" altLang="ko-KR" dirty="0"/>
          </a:p>
          <a:p>
            <a:pPr lvl="1"/>
            <a:r>
              <a:rPr lang="ko-KR" altLang="en-US" dirty="0"/>
              <a:t>실수 출력</a:t>
            </a:r>
            <a:r>
              <a:rPr lang="en-US" altLang="ko-KR" dirty="0"/>
              <a:t> : </a:t>
            </a:r>
            <a:r>
              <a:rPr lang="ko-KR" altLang="en-US" dirty="0"/>
              <a:t>소수점 이하 자릿수의 개수</a:t>
            </a:r>
            <a:endParaRPr lang="en-US" altLang="ko-KR" dirty="0"/>
          </a:p>
          <a:p>
            <a:pPr lvl="1"/>
            <a:r>
              <a:rPr lang="ko-KR" altLang="en-US" dirty="0"/>
              <a:t>정밀도를 따로 지정하지 않으면 소수점 이하 </a:t>
            </a:r>
            <a:r>
              <a:rPr lang="en-US" altLang="ko-KR" dirty="0"/>
              <a:t>6</a:t>
            </a:r>
            <a:r>
              <a:rPr lang="ko-KR" altLang="en-US" dirty="0"/>
              <a:t>자리를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CD238F-D1BF-47D5-93C5-9DC607B03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28751D-8907-414B-B893-C112150B2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18389"/>
            <a:ext cx="10515600" cy="25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29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699CD4-08CA-41C3-9C5E-78FABE85A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en-US" altLang="ko-KR"/>
              <a:t>printf</a:t>
            </a:r>
            <a:r>
              <a:rPr lang="ko-KR" altLang="en-US"/>
              <a:t> 함수 </a:t>
            </a:r>
            <a:r>
              <a:rPr lang="en-US" altLang="ko-KR"/>
              <a:t>- flags </a:t>
            </a:r>
            <a:r>
              <a:rPr lang="ko-KR" altLang="en-US"/>
              <a:t>필드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2054CD-BD38-4DC1-953D-2F88A2BBE7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A750818-6C38-42C1-AFC8-5A18D5AD6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/>
          <a:p>
            <a:fld id="{928446A2-0B54-48F5-BBEB-C99DC269DB7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13FEC8-16FD-43B9-82FC-308D0F04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843" y="1391921"/>
            <a:ext cx="8348312" cy="25844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E0BEA2D-6D3F-4D78-966C-CE7F8160C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1843" y="4119599"/>
            <a:ext cx="8348312" cy="254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379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B7B60-93A6-473F-9912-849E497BD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scanf </a:t>
            </a:r>
            <a:r>
              <a:rPr lang="ko-KR" altLang="en-US" dirty="0"/>
              <a:t>함수 다시 보기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C1E5BDD-AB73-4257-BC80-030B07CFD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입력인 </a:t>
            </a:r>
            <a:r>
              <a:rPr lang="en-US" altLang="ko-KR" dirty="0"/>
              <a:t>stdin</a:t>
            </a:r>
            <a:r>
              <a:rPr lang="ko-KR" altLang="en-US" dirty="0"/>
              <a:t>으로부터의 형식화된 입력 처리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scanf </a:t>
            </a:r>
            <a:r>
              <a:rPr lang="ko-KR" altLang="en-US" dirty="0"/>
              <a:t>함수의 형식 문자열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type </a:t>
            </a:r>
            <a:r>
              <a:rPr lang="ko-KR" altLang="en-US" dirty="0"/>
              <a:t>필드 </a:t>
            </a:r>
            <a:r>
              <a:rPr lang="en-US" altLang="ko-KR" dirty="0"/>
              <a:t>:</a:t>
            </a:r>
            <a:r>
              <a:rPr lang="ko-KR" altLang="en-US" dirty="0"/>
              <a:t> 입력받을 값의 형식</a:t>
            </a:r>
            <a:endParaRPr lang="en-US" altLang="ko-KR" dirty="0"/>
          </a:p>
          <a:p>
            <a:pPr lvl="2"/>
            <a:r>
              <a:rPr lang="ko-KR" altLang="en-US" dirty="0"/>
              <a:t>문자 입력 </a:t>
            </a:r>
            <a:r>
              <a:rPr lang="en-US" altLang="ko-KR" dirty="0"/>
              <a:t>: %c</a:t>
            </a:r>
          </a:p>
          <a:p>
            <a:pPr lvl="2"/>
            <a:r>
              <a:rPr lang="ko-KR" altLang="en-US" dirty="0"/>
              <a:t>정수 입력 </a:t>
            </a:r>
            <a:r>
              <a:rPr lang="en-US" altLang="ko-KR" dirty="0"/>
              <a:t>: </a:t>
            </a:r>
            <a:r>
              <a:rPr lang="pl-PL" altLang="ko-KR" dirty="0"/>
              <a:t>%d, %i, %u, %o, %x, %X</a:t>
            </a:r>
            <a:endParaRPr lang="en-US" altLang="ko-KR" dirty="0"/>
          </a:p>
          <a:p>
            <a:pPr lvl="3"/>
            <a:r>
              <a:rPr lang="en-US" altLang="ko-KR" dirty="0"/>
              <a:t>short</a:t>
            </a:r>
            <a:r>
              <a:rPr lang="ko-KR" altLang="en-US" dirty="0"/>
              <a:t>형 입력 시 </a:t>
            </a:r>
            <a:r>
              <a:rPr lang="en-US" altLang="ko-KR" dirty="0"/>
              <a:t>%</a:t>
            </a:r>
            <a:r>
              <a:rPr lang="en-US" altLang="ko-KR" dirty="0" err="1"/>
              <a:t>hd</a:t>
            </a:r>
            <a:r>
              <a:rPr lang="ko-KR" altLang="en-US" dirty="0"/>
              <a:t>처럼 </a:t>
            </a:r>
            <a:r>
              <a:rPr lang="en-US" altLang="ko-KR" dirty="0"/>
              <a:t>h</a:t>
            </a:r>
            <a:r>
              <a:rPr lang="ko-KR" altLang="en-US" dirty="0"/>
              <a:t>를 함께 써준다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실수</a:t>
            </a:r>
            <a:r>
              <a:rPr lang="en-US" altLang="ko-KR" dirty="0"/>
              <a:t> </a:t>
            </a:r>
            <a:r>
              <a:rPr lang="ko-KR" altLang="en-US" dirty="0"/>
              <a:t>입력 </a:t>
            </a:r>
            <a:r>
              <a:rPr lang="en-US" altLang="ko-KR" dirty="0"/>
              <a:t>: %e, %E, %f, %g, %G </a:t>
            </a:r>
            <a:r>
              <a:rPr lang="en-US" altLang="ko-KR" dirty="0">
                <a:sym typeface="Wingdings" panose="05000000000000000000" pitchFamily="2" charset="2"/>
              </a:rPr>
              <a:t> float</a:t>
            </a:r>
            <a:r>
              <a:rPr lang="ko-KR" altLang="en-US" dirty="0">
                <a:sym typeface="Wingdings" panose="05000000000000000000" pitchFamily="2" charset="2"/>
              </a:rPr>
              <a:t>형 입력</a:t>
            </a:r>
            <a:endParaRPr lang="en-US" altLang="ko-KR" dirty="0"/>
          </a:p>
          <a:p>
            <a:pPr lvl="3"/>
            <a:r>
              <a:rPr lang="en-US" altLang="ko-KR" dirty="0">
                <a:sym typeface="Wingdings" panose="05000000000000000000" pitchFamily="2" charset="2"/>
              </a:rPr>
              <a:t>double</a:t>
            </a:r>
            <a:r>
              <a:rPr lang="ko-KR" altLang="en-US" dirty="0">
                <a:sym typeface="Wingdings" panose="05000000000000000000" pitchFamily="2" charset="2"/>
              </a:rPr>
              <a:t>형 입력 시</a:t>
            </a:r>
            <a:r>
              <a:rPr lang="en-US" altLang="ko-KR" dirty="0">
                <a:sym typeface="Wingdings" panose="05000000000000000000" pitchFamily="2" charset="2"/>
              </a:rPr>
              <a:t> %</a:t>
            </a:r>
            <a:r>
              <a:rPr lang="en-US" altLang="ko-KR" dirty="0" err="1">
                <a:sym typeface="Wingdings" panose="05000000000000000000" pitchFamily="2" charset="2"/>
              </a:rPr>
              <a:t>lf</a:t>
            </a:r>
            <a:r>
              <a:rPr lang="ko-KR" altLang="en-US" dirty="0">
                <a:sym typeface="Wingdings" panose="05000000000000000000" pitchFamily="2" charset="2"/>
              </a:rPr>
              <a:t>처럼 </a:t>
            </a:r>
            <a:r>
              <a:rPr lang="en-US" altLang="ko-KR" dirty="0">
                <a:sym typeface="Wingdings" panose="05000000000000000000" pitchFamily="2" charset="2"/>
              </a:rPr>
              <a:t>l</a:t>
            </a:r>
            <a:r>
              <a:rPr lang="ko-KR" altLang="en-US" dirty="0">
                <a:sym typeface="Wingdings" panose="05000000000000000000" pitchFamily="2" charset="2"/>
              </a:rPr>
              <a:t>을 함께 써준다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pPr lvl="2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55416A-67E9-4457-8D5E-4E7F95FC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F2083A-311B-48AC-883F-2D70DA6BA2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38"/>
          <a:stretch/>
        </p:blipFill>
        <p:spPr>
          <a:xfrm>
            <a:off x="1182704" y="1948833"/>
            <a:ext cx="4202279" cy="563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58C8D4-DBD6-47D0-A314-3CD4A02B6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38"/>
          <a:stretch/>
        </p:blipFill>
        <p:spPr>
          <a:xfrm>
            <a:off x="1182704" y="3219368"/>
            <a:ext cx="3804766" cy="56322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AB2CD29-8AEA-4D85-956E-AF1CD15EC3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842" y="5213459"/>
            <a:ext cx="2791453" cy="12794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A97518-4B3E-41B3-8FF4-57825D6E1A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139"/>
          <a:stretch/>
        </p:blipFill>
        <p:spPr>
          <a:xfrm>
            <a:off x="8217842" y="3769612"/>
            <a:ext cx="2791454" cy="12406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41828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0D15D4-5BF7-4296-8F7B-3F13AFFF8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scanf </a:t>
            </a:r>
            <a:r>
              <a:rPr lang="ko-KR" altLang="en-US" dirty="0"/>
              <a:t>함수 </a:t>
            </a:r>
            <a:r>
              <a:rPr lang="en-US" altLang="ko-KR" dirty="0"/>
              <a:t>- width </a:t>
            </a:r>
            <a:r>
              <a:rPr lang="ko-KR" altLang="en-US" dirty="0"/>
              <a:t>필드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108E89-F42B-46DC-8E21-B976D16B5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입력받을 값의 폭을 지정</a:t>
            </a:r>
            <a:endParaRPr lang="en-US" altLang="ko-KR" dirty="0"/>
          </a:p>
          <a:p>
            <a:r>
              <a:rPr lang="en-US" altLang="ko-KR" dirty="0"/>
              <a:t>width </a:t>
            </a:r>
            <a:r>
              <a:rPr lang="ko-KR" altLang="en-US" dirty="0"/>
              <a:t>필드를 지정하면 공백 문자로 구분하지 않고도 여러 값을 입력받을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D4B8FE-C57B-4C90-9C42-4D4AE11CA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C99A084-D3E4-463D-90F2-729DE9E87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0650" y="2907587"/>
            <a:ext cx="8810700" cy="36793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5063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A9152C-E844-4E77-8DBB-2310D8844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scanf </a:t>
            </a:r>
            <a:r>
              <a:rPr lang="ko-KR" altLang="en-US" dirty="0"/>
              <a:t>함수 </a:t>
            </a:r>
            <a:r>
              <a:rPr lang="en-US" altLang="ko-KR" dirty="0"/>
              <a:t>- </a:t>
            </a:r>
            <a:r>
              <a:rPr lang="ko-KR" altLang="en-US" dirty="0"/>
              <a:t>형식 문자열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D98CB1E-E48C-427F-AB55-D35A7AAD7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9320" y="1303079"/>
            <a:ext cx="10373360" cy="539008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8E641DA-6F62-4DF9-A3D2-8FE4FB351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8117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981FF-241A-41A1-911A-C5F0E0464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scanf </a:t>
            </a:r>
            <a:r>
              <a:rPr lang="ko-KR" altLang="en-US" dirty="0"/>
              <a:t>함수의 리턴 값을 이용한 에러 처리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5C7C36-FB04-4C0D-B6C6-D5C869BC0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scanf </a:t>
            </a:r>
            <a:r>
              <a:rPr lang="ko-KR" altLang="en-US" dirty="0"/>
              <a:t>함수는 입력을 처리한 후 </a:t>
            </a:r>
            <a:r>
              <a:rPr lang="ko-KR" altLang="en-US" u="sng" dirty="0"/>
              <a:t>읽은 항목의 개수</a:t>
            </a:r>
            <a:r>
              <a:rPr lang="ko-KR" altLang="en-US" dirty="0"/>
              <a:t>를 리턴한다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scanf </a:t>
            </a:r>
            <a:r>
              <a:rPr lang="ko-KR" altLang="en-US" dirty="0"/>
              <a:t>함수는 입력 버퍼의 데이터를 변환할 수 없으면 입력 버퍼를 그대로 둔 채로 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1E8403-40F2-4EB9-9157-22C964CF2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43496B1-17D8-4973-9EF2-E40A2CF1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857527"/>
            <a:ext cx="10368280" cy="374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280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90A95-5158-470D-85CD-663A83F0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2AD87-8E83-4F79-9D10-7DAA3817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입출력</a:t>
            </a:r>
            <a:endParaRPr lang="en-US" altLang="ko-KR" dirty="0"/>
          </a:p>
          <a:p>
            <a:pPr lvl="1"/>
            <a:r>
              <a:rPr lang="ko-KR" altLang="en-US" dirty="0"/>
              <a:t>스트림 기반의 입출력</a:t>
            </a:r>
            <a:endParaRPr lang="en-US" altLang="ko-KR" dirty="0"/>
          </a:p>
          <a:p>
            <a:pPr lvl="1"/>
            <a:r>
              <a:rPr lang="en-US" altLang="ko-KR" dirty="0"/>
              <a:t>printf </a:t>
            </a:r>
            <a:r>
              <a:rPr lang="ko-KR" altLang="en-US" dirty="0"/>
              <a:t>함수 다시 보기</a:t>
            </a:r>
            <a:endParaRPr lang="en-US" altLang="ko-KR" dirty="0"/>
          </a:p>
          <a:p>
            <a:pPr lvl="1"/>
            <a:r>
              <a:rPr lang="en-US" altLang="ko-KR" dirty="0"/>
              <a:t>scanf</a:t>
            </a:r>
            <a:r>
              <a:rPr lang="ko-KR" altLang="en-US" dirty="0"/>
              <a:t> 함수 다시 보기</a:t>
            </a:r>
            <a:endParaRPr lang="en-US" altLang="ko-KR" dirty="0"/>
          </a:p>
          <a:p>
            <a:pPr lvl="1"/>
            <a:r>
              <a:rPr lang="ko-KR" altLang="en-US" dirty="0"/>
              <a:t>형식이 없는 표준 스트림 입출력 함수</a:t>
            </a:r>
            <a:endParaRPr lang="en-US" altLang="ko-KR" dirty="0"/>
          </a:p>
          <a:p>
            <a:r>
              <a:rPr lang="ko-KR" altLang="en-US" dirty="0"/>
              <a:t>파일 입출력</a:t>
            </a:r>
            <a:endParaRPr lang="en-US" altLang="ko-KR" dirty="0"/>
          </a:p>
          <a:p>
            <a:pPr lvl="1"/>
            <a:r>
              <a:rPr lang="ko-KR" altLang="en-US" dirty="0"/>
              <a:t>파일 입출력의 개요</a:t>
            </a:r>
            <a:endParaRPr lang="en-US" altLang="ko-KR" dirty="0"/>
          </a:p>
          <a:p>
            <a:pPr lvl="1"/>
            <a:r>
              <a:rPr lang="ko-KR" altLang="en-US" dirty="0"/>
              <a:t>텍스트 파일 입출력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진 파일 입출력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68F44-1165-4F05-8918-3514D28D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66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C0DBA9-AC07-44DA-BBCB-A50B446B1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입력 버퍼 비우기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9F29B6D-B369-4FA1-BD09-822FB158BC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입력 중에 에러가 발생하면 입력 버퍼를 강제로 비워서 새로 입력을 받아들일 수 있게 만들어준다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124DE0-39F6-4879-9FDD-B0E77B5B2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FAC7FF6-CC13-46A7-B68C-5B137B835EBF}"/>
              </a:ext>
            </a:extLst>
          </p:cNvPr>
          <p:cNvSpPr/>
          <p:nvPr/>
        </p:nvSpPr>
        <p:spPr>
          <a:xfrm>
            <a:off x="1134972" y="2318243"/>
            <a:ext cx="6580919" cy="22215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latinLnBrk="0">
              <a:lnSpc>
                <a:spcPct val="115000"/>
              </a:lnSpc>
            </a:pPr>
            <a:r>
              <a:rPr lang="en-US" altLang="ko-KR" kern="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while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(1) {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 </a:t>
            </a:r>
            <a:r>
              <a:rPr lang="en-US" altLang="ko-KR" kern="0" dirty="0">
                <a:solidFill>
                  <a:srgbClr val="0000FF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int</a:t>
            </a:r>
            <a:r>
              <a:rPr lang="en-US" altLang="ko-KR" kern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res = scanf(</a:t>
            </a:r>
            <a:r>
              <a:rPr lang="en-US" altLang="ko-KR" kern="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"%d"</a:t>
            </a:r>
            <a:r>
              <a:rPr lang="en-US" altLang="ko-KR" kern="0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, &amp;num);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</a:t>
            </a:r>
          </a:p>
          <a:p>
            <a:pPr latinLnBrk="0">
              <a:lnSpc>
                <a:spcPct val="115000"/>
              </a:lnSpc>
            </a:pPr>
            <a:r>
              <a:rPr lang="en-US" altLang="ko-KR" kern="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 if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(res == 1)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pPr latinLnBrk="0">
              <a:lnSpc>
                <a:spcPct val="115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   </a:t>
            </a:r>
            <a:r>
              <a:rPr lang="en-US" altLang="ko-KR" kern="0" dirty="0">
                <a:solidFill>
                  <a:srgbClr val="0000FF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break</a:t>
            </a:r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;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 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printf</a:t>
            </a:r>
            <a:r>
              <a:rPr lang="en-US" altLang="ko-KR" kern="0" dirty="0">
                <a:solidFill>
                  <a:schemeClr val="tx1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(</a:t>
            </a:r>
            <a:r>
              <a:rPr lang="en-US" altLang="ko-KR" kern="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"</a:t>
            </a:r>
            <a:r>
              <a:rPr lang="ko-KR" altLang="en-US" kern="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잘못 입력했습니다</a:t>
            </a:r>
            <a:r>
              <a:rPr lang="en-US" altLang="ko-KR" kern="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 </a:t>
            </a:r>
            <a:r>
              <a:rPr lang="ko-KR" altLang="en-US" kern="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정수를 입력하세요</a:t>
            </a:r>
            <a:r>
              <a:rPr lang="en-US" altLang="ko-KR" kern="0" dirty="0">
                <a:solidFill>
                  <a:srgbClr val="A31515"/>
                </a:solidFill>
                <a:latin typeface="Consolas" panose="020B0609020204030204" pitchFamily="49" charset="0"/>
                <a:ea typeface="돋움체" panose="020B0609000101010101" pitchFamily="49" charset="-127"/>
              </a:rPr>
              <a:t>.\n"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while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getchar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() != </a:t>
            </a:r>
            <a:r>
              <a:rPr lang="en-US" altLang="ko-KR" kern="0" dirty="0">
                <a:solidFill>
                  <a:srgbClr val="A31515"/>
                </a:solidFill>
                <a:highlight>
                  <a:srgbClr val="FFFF00"/>
                </a:highlight>
                <a:latin typeface="Consolas" panose="020B0609020204030204" pitchFamily="49" charset="0"/>
                <a:ea typeface="돋움체" panose="020B0609000101010101" pitchFamily="49" charset="-127"/>
              </a:rPr>
              <a:t>'\n'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 {}</a:t>
            </a:r>
          </a:p>
          <a:p>
            <a:r>
              <a:rPr lang="en-US" altLang="ko-KR" kern="0" dirty="0">
                <a:solidFill>
                  <a:srgbClr val="000000"/>
                </a:solidFill>
                <a:latin typeface="Consolas" panose="020B0609020204030204" pitchFamily="49" charset="0"/>
                <a:ea typeface="돋움체" panose="020B0609000101010101" pitchFamily="49" charset="-127"/>
                <a:cs typeface="돋움체" panose="020B0609000101010101" pitchFamily="49" charset="-127"/>
              </a:rPr>
              <a:t>}</a:t>
            </a:r>
            <a:endParaRPr lang="ko-KR" altLang="ko-KR" kern="100" dirty="0">
              <a:latin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151189-E3EB-4B05-A776-4E5CAB835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44" y="3774069"/>
            <a:ext cx="11355911" cy="290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529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9F23-FD5D-4364-BCD9-5311F984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 : </a:t>
            </a:r>
            <a:r>
              <a:rPr lang="ko-KR" altLang="en-US" dirty="0"/>
              <a:t>계산기 프로그램의 입력에 대한 에러 처리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DEFFF1-8C13-4257-82C9-0D9C4D57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62223-7986-4125-B9F9-306894F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28374CB-A9F4-4DF8-8C7B-F73C0B2A1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9915525" cy="522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269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9F23-FD5D-4364-BCD9-5311F984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 : </a:t>
            </a:r>
            <a:r>
              <a:rPr lang="ko-KR" altLang="en-US" dirty="0"/>
              <a:t>계산기 프로그램의 입력에 대한 에러 처리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DEFFF1-8C13-4257-82C9-0D9C4D57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62223-7986-4125-B9F9-306894F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A011B7F3-B5EC-4E49-93C8-A7F72F7C087C}"/>
              </a:ext>
            </a:extLst>
          </p:cNvPr>
          <p:cNvGrpSpPr/>
          <p:nvPr/>
        </p:nvGrpSpPr>
        <p:grpSpPr>
          <a:xfrm>
            <a:off x="838200" y="1391920"/>
            <a:ext cx="9534525" cy="5212079"/>
            <a:chOff x="638175" y="1379538"/>
            <a:chExt cx="6543675" cy="361156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7D0005E-1BE2-45DA-ABF9-FF572720F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6"/>
            <a:stretch/>
          </p:blipFill>
          <p:spPr>
            <a:xfrm>
              <a:off x="638175" y="1379538"/>
              <a:ext cx="6534150" cy="333375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80676A28-4FE5-4E04-B014-32F15458B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646" b="-2500"/>
            <a:stretch/>
          </p:blipFill>
          <p:spPr>
            <a:xfrm>
              <a:off x="638175" y="4698206"/>
              <a:ext cx="6543675" cy="2928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202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6B9F23-FD5D-4364-BCD9-5311F984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 : </a:t>
            </a:r>
            <a:r>
              <a:rPr lang="ko-KR" altLang="en-US" dirty="0"/>
              <a:t>계산기 프로그램의 입력에 대한 에러 처리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DEFFF1-8C13-4257-82C9-0D9C4D574E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862223-7986-4125-B9F9-306894FD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90C21CB-3A67-4375-A0E4-33C5B112A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82"/>
          <a:stretch/>
        </p:blipFill>
        <p:spPr>
          <a:xfrm>
            <a:off x="838200" y="1391920"/>
            <a:ext cx="8971461" cy="45421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F9D357-5DDF-44BD-B27A-7538F96C3F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59" y="4531299"/>
            <a:ext cx="4069041" cy="207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472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A10CF-BEC5-40D3-934C-2C220EEEB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/>
              <a:t>형식이 없는 표준 스트림 입출력 함수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CD81B6-BF06-4155-B046-3D842E4A8B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/>
              <a:t>문자나 문자열을 입력받거나 출력한다</a:t>
            </a:r>
            <a:r>
              <a:rPr lang="en-US" altLang="ko-KR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9F4E81-8EF9-418C-B6B3-F3733CD2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/>
          <a:p>
            <a:fld id="{928446A2-0B54-48F5-BBEB-C99DC269DB7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E87027-D8BA-4F3D-B389-EEFA7B0FF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2061327"/>
            <a:ext cx="10515602" cy="273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484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07EFBD-AE69-45C7-878D-F03888C6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4E7466-7CFB-428B-BDFE-9C81B8E5A1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텍스트 파일과 </a:t>
            </a:r>
            <a:r>
              <a:rPr lang="en-US" altLang="ko-KR" dirty="0"/>
              <a:t>2</a:t>
            </a:r>
            <a:r>
              <a:rPr lang="ko-KR" altLang="en-US" dirty="0"/>
              <a:t>진 파일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2A54FFF-5654-45A7-ADA5-DF1D9076F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CE1F70F-484F-4542-B80F-CAEDFCD7A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648" y="1929649"/>
            <a:ext cx="9348704" cy="467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3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67D04-4A94-448F-8462-38958B3B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일반적인 파일 입출력 과정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CC12FD-7DAE-4305-A122-E4DCC6C55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포인터 </a:t>
            </a:r>
            <a:r>
              <a:rPr lang="en-US" altLang="ko-KR" dirty="0"/>
              <a:t>: </a:t>
            </a:r>
            <a:r>
              <a:rPr lang="ko-KR" altLang="en-US" dirty="0"/>
              <a:t>파일에 접근하는 데 사용되는 </a:t>
            </a:r>
            <a:r>
              <a:rPr lang="en-US" altLang="ko-KR" dirty="0"/>
              <a:t>FILE </a:t>
            </a:r>
            <a:r>
              <a:rPr lang="ko-KR" altLang="en-US" dirty="0"/>
              <a:t>구조체 포인터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99086B-DC03-4246-837C-9EA80631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8FF981D-E69C-4140-8234-94566D6E7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088" y="2137221"/>
            <a:ext cx="9967824" cy="4371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73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3C5CE8-3CB0-4A98-BEEA-25F6D2CC0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: </a:t>
            </a:r>
            <a:r>
              <a:rPr lang="en-US" altLang="ko-KR" dirty="0" err="1"/>
              <a:t>fopen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047D46-AD46-41E6-8EF1-A9FD6B7CD8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입출력을 수행하려면 우선 파일을 열어야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파일에 대한 파일 스트림을 생성하고 생성된 파일 스트림에 대한 파일 포인터를 리턴</a:t>
            </a:r>
            <a:endParaRPr lang="en-US" altLang="ko-KR" dirty="0"/>
          </a:p>
          <a:p>
            <a:pPr lvl="1"/>
            <a:r>
              <a:rPr lang="ko-KR" altLang="en-US" dirty="0"/>
              <a:t>파일을 열 수 없으면 </a:t>
            </a:r>
            <a:r>
              <a:rPr lang="en-US" altLang="ko-KR" dirty="0"/>
              <a:t>NULL</a:t>
            </a:r>
            <a:r>
              <a:rPr lang="ko-KR" altLang="en-US" dirty="0"/>
              <a:t>을 리턴</a:t>
            </a:r>
            <a:endParaRPr lang="en-US" altLang="ko-KR" dirty="0"/>
          </a:p>
          <a:p>
            <a:pPr lvl="1"/>
            <a:r>
              <a:rPr lang="ko-KR" altLang="en-US" dirty="0"/>
              <a:t>매개변수로</a:t>
            </a:r>
            <a:r>
              <a:rPr lang="en-US" altLang="ko-KR" dirty="0"/>
              <a:t> </a:t>
            </a:r>
            <a:r>
              <a:rPr lang="ko-KR" altLang="en-US" dirty="0"/>
              <a:t>파일명과 파일 열기 모드 전달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251122-D5D4-4047-9E20-787771F5E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59D5654-EA92-4F3D-9062-EACF8DF7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16" b="1"/>
          <a:stretch/>
        </p:blipFill>
        <p:spPr>
          <a:xfrm>
            <a:off x="1120739" y="1921267"/>
            <a:ext cx="6775635" cy="6423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67171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F7E7FB-4332-49DF-9798-23768181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: </a:t>
            </a:r>
            <a:r>
              <a:rPr lang="en-US" altLang="ko-KR" dirty="0" err="1"/>
              <a:t>fopen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9A5764-6272-4190-8A8E-4370D02B2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열기 모드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0D4003D-F7CD-4E1A-AFB8-7DCFC5B5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3D58116-A927-4285-BE27-E4AF3FB33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271" y="1939630"/>
            <a:ext cx="8386338" cy="467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5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071474-FD09-4496-85DC-28A27626A3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열기 </a:t>
            </a:r>
            <a:r>
              <a:rPr lang="en-US" altLang="ko-KR" dirty="0"/>
              <a:t>: </a:t>
            </a:r>
            <a:r>
              <a:rPr lang="en-US" altLang="ko-KR" dirty="0" err="1"/>
              <a:t>fopen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789D8A-FA80-45DE-AFE5-259807204B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파일을 열 수 없는 경우에 대한 적절한 에러 처리가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F9A808-AC2B-4E1F-BEFC-A88FB8EBF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A008B4-096C-4505-8BFB-157DF7A2A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955" y="2125938"/>
            <a:ext cx="8176090" cy="4382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41268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409211-F385-44F6-9E20-23836F2E0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기반의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6C1F82-91BB-47F0-BA08-8A1CB0FE06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스트림 </a:t>
            </a:r>
            <a:r>
              <a:rPr lang="en-US" altLang="ko-KR" dirty="0"/>
              <a:t>:</a:t>
            </a:r>
            <a:r>
              <a:rPr lang="ko-KR" altLang="en-US" dirty="0"/>
              <a:t> 연속된 데이터 바이트의 흐름</a:t>
            </a:r>
            <a:endParaRPr lang="en-US" altLang="ko-KR" dirty="0"/>
          </a:p>
          <a:p>
            <a:pPr lvl="1"/>
            <a:r>
              <a:rPr lang="ko-KR" altLang="en-US" dirty="0"/>
              <a:t>프로그램의 입력은 입력 스트림을 통해서 프로그램의 외부에서 프로그램의 내부로 연속적으로 전달된다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프로그램의 출력은 출력 스트림을 통해서 프로그램 내부에서 프로그램의 외부로 전달된다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프로그램의 입출력</a:t>
            </a:r>
            <a:r>
              <a:rPr lang="en-US" altLang="ko-KR" dirty="0"/>
              <a:t>(I/O)</a:t>
            </a:r>
          </a:p>
          <a:p>
            <a:pPr lvl="1"/>
            <a:r>
              <a:rPr lang="ko-KR" altLang="en-US" dirty="0"/>
              <a:t>프로그램이 스트림을 통해 프로그램의 외부와 상호작용을 하는 것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FD91FA-6CC7-45A6-86F4-ECB39CF6C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4D5826-5238-44AE-AAF4-77170870A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16133"/>
            <a:ext cx="10296953" cy="238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318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C61448-48D3-4A9D-844D-B55FE3B1F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 닫기 </a:t>
            </a:r>
            <a:r>
              <a:rPr lang="en-US" altLang="ko-KR" dirty="0"/>
              <a:t>: </a:t>
            </a:r>
            <a:r>
              <a:rPr lang="en-US" altLang="ko-KR" dirty="0" err="1"/>
              <a:t>fclose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6FCA68-CFF0-4A2D-8F23-98B3B0923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입출력이 끝나면 반드시 파일 스트림을 닫아야 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파일 닫기가 성공하면 </a:t>
            </a:r>
            <a:r>
              <a:rPr lang="en-US" altLang="ko-KR" dirty="0"/>
              <a:t>0</a:t>
            </a:r>
            <a:r>
              <a:rPr lang="ko-KR" altLang="en-US" dirty="0"/>
              <a:t>을 리턴하고</a:t>
            </a:r>
            <a:r>
              <a:rPr lang="en-US" altLang="ko-KR" dirty="0"/>
              <a:t>, </a:t>
            </a:r>
            <a:r>
              <a:rPr lang="ko-KR" altLang="en-US" dirty="0"/>
              <a:t>실패하면 </a:t>
            </a:r>
            <a:r>
              <a:rPr lang="en-US" altLang="ko-KR" dirty="0"/>
              <a:t>EOF(-1)</a:t>
            </a:r>
            <a:r>
              <a:rPr lang="ko-KR" altLang="en-US" dirty="0"/>
              <a:t>을 리턴한다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fclose</a:t>
            </a:r>
            <a:r>
              <a:rPr lang="en-US" altLang="ko-KR" dirty="0"/>
              <a:t> </a:t>
            </a:r>
            <a:r>
              <a:rPr lang="ko-KR" altLang="en-US" dirty="0"/>
              <a:t>함수의 매개변수로 전달된 파일 포인터가 유효한 값이 아니면 실행 에러가 발생한다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EB0EB6D-8C19-4A6C-80E3-364EDF382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A0C18B-EC9D-4620-AA66-A542E22732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02" b="-1"/>
          <a:stretch/>
        </p:blipFill>
        <p:spPr>
          <a:xfrm>
            <a:off x="1158909" y="1931542"/>
            <a:ext cx="3506030" cy="6164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F0957941-34A5-4836-A076-BC6EC03F898A}"/>
              </a:ext>
            </a:extLst>
          </p:cNvPr>
          <p:cNvSpPr/>
          <p:nvPr/>
        </p:nvSpPr>
        <p:spPr>
          <a:xfrm>
            <a:off x="1309633" y="3923495"/>
            <a:ext cx="4454169" cy="179785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"a.txt"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"r"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(fin ==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7D0000"/>
                </a:solidFill>
                <a:latin typeface="Consolas" panose="020B0609020204030204" pitchFamily="49" charset="0"/>
              </a:rPr>
              <a:t>파일 열기 실패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else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7D0000"/>
                </a:solidFill>
                <a:latin typeface="Consolas" panose="020B0609020204030204" pitchFamily="49" charset="0"/>
              </a:rPr>
              <a:t>파일 열기 성공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fclose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  <a:endParaRPr lang="ko-KR" altLang="ko-KR" kern="100" dirty="0">
              <a:highlight>
                <a:srgbClr val="FFFF00"/>
              </a:highlight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150751D6-905D-4189-8579-FAD16055F09F}"/>
              </a:ext>
            </a:extLst>
          </p:cNvPr>
          <p:cNvSpPr/>
          <p:nvPr/>
        </p:nvSpPr>
        <p:spPr>
          <a:xfrm>
            <a:off x="2973568" y="5852478"/>
            <a:ext cx="2106833" cy="823595"/>
          </a:xfrm>
          <a:prstGeom prst="wedgeRoundRectCallout">
            <a:avLst>
              <a:gd name="adj1" fmla="val -46302"/>
              <a:gd name="adj2" fmla="val -88943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잘못된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파일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포인터로 </a:t>
            </a:r>
            <a:r>
              <a:rPr lang="en-US" altLang="ko-KR" kern="1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fclose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를 호출하면 실행 에러 발생</a:t>
            </a:r>
            <a:endParaRPr lang="ko-KR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BD10F0E-992C-4FE0-A5AE-042F9C81C397}"/>
              </a:ext>
            </a:extLst>
          </p:cNvPr>
          <p:cNvSpPr/>
          <p:nvPr/>
        </p:nvSpPr>
        <p:spPr>
          <a:xfrm>
            <a:off x="6428198" y="3923494"/>
            <a:ext cx="4454169" cy="21896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fopen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"a.txt"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"r"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if 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(fin == </a:t>
            </a:r>
            <a:r>
              <a:rPr lang="en-US" altLang="ko-KR" dirty="0">
                <a:solidFill>
                  <a:srgbClr val="4500E5"/>
                </a:solidFill>
                <a:latin typeface="Consolas" panose="020B0609020204030204" pitchFamily="49" charset="0"/>
              </a:rPr>
              <a:t>NULL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7D0000"/>
                </a:solidFill>
                <a:latin typeface="Consolas" panose="020B0609020204030204" pitchFamily="49" charset="0"/>
              </a:rPr>
              <a:t>파일 열기 실패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>
                <a:solidFill>
                  <a:srgbClr val="1341FF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return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1;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printf(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</a:t>
            </a:r>
            <a:r>
              <a:rPr lang="ko-KR" altLang="en-US" dirty="0">
                <a:solidFill>
                  <a:srgbClr val="7D0000"/>
                </a:solidFill>
                <a:latin typeface="Consolas" panose="020B0609020204030204" pitchFamily="49" charset="0"/>
              </a:rPr>
              <a:t>파일 열기 성공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 err="1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fclose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fin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);</a:t>
            </a:r>
            <a:endParaRPr lang="ko-KR" altLang="ko-KR" kern="100" dirty="0">
              <a:highlight>
                <a:srgbClr val="FFFF00"/>
              </a:highlight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F2F5A56-06DD-459F-B90E-4CFB4C5ACD16}"/>
              </a:ext>
            </a:extLst>
          </p:cNvPr>
          <p:cNvSpPr/>
          <p:nvPr/>
        </p:nvSpPr>
        <p:spPr>
          <a:xfrm>
            <a:off x="8718712" y="5018308"/>
            <a:ext cx="1913870" cy="618790"/>
          </a:xfrm>
          <a:prstGeom prst="wedgeRoundRectCallout">
            <a:avLst>
              <a:gd name="adj1" fmla="val -70459"/>
              <a:gd name="adj2" fmla="val -39132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이후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코드를 수행하지 않는다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15A0224B-19A6-4D3A-9392-BD9E0F680D48}"/>
              </a:ext>
            </a:extLst>
          </p:cNvPr>
          <p:cNvSpPr/>
          <p:nvPr/>
        </p:nvSpPr>
        <p:spPr>
          <a:xfrm>
            <a:off x="8583364" y="5816443"/>
            <a:ext cx="1802025" cy="823594"/>
          </a:xfrm>
          <a:prstGeom prst="wedgeRoundRectCallout">
            <a:avLst>
              <a:gd name="adj1" fmla="val -72740"/>
              <a:gd name="adj2" fmla="val -39132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파일 열기가 성공인 경우에만</a:t>
            </a:r>
            <a:endParaRPr lang="en-US" altLang="ko-KR" kern="100" dirty="0">
              <a:solidFill>
                <a:srgbClr val="000000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spcAft>
                <a:spcPts val="0"/>
              </a:spcAft>
            </a:pPr>
            <a:r>
              <a:rPr lang="en-US" altLang="ko-KR" kern="1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fclose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호출</a:t>
            </a:r>
            <a:endParaRPr lang="ko-KR" kern="100" dirty="0"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6005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6FF399-FCE6-4D69-AF54-DDDECBAE8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스트림 상태 확인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BABBA6-B262-4E6A-8E3F-231AA5F4DE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6620838" cy="5212080"/>
          </a:xfrm>
        </p:spPr>
        <p:txBody>
          <a:bodyPr/>
          <a:lstStyle/>
          <a:p>
            <a:r>
              <a:rPr lang="en-US" altLang="ko-KR" dirty="0" err="1"/>
              <a:t>ferror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en-US" altLang="ko-KR" dirty="0" err="1"/>
              <a:t>ferror</a:t>
            </a:r>
            <a:r>
              <a:rPr lang="en-US" altLang="ko-KR" dirty="0"/>
              <a:t> </a:t>
            </a:r>
            <a:r>
              <a:rPr lang="ko-KR" altLang="en-US" dirty="0"/>
              <a:t>함수 호출 전에 수행한 파일 입출력 함수에서 에러가 발생했는지 확인한다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스트림에 에러가 발생했으면 </a:t>
            </a:r>
            <a:r>
              <a:rPr lang="en-US" altLang="ko-KR" dirty="0"/>
              <a:t>0</a:t>
            </a:r>
            <a:r>
              <a:rPr lang="ko-KR" altLang="en-US" dirty="0"/>
              <a:t>이 아닌 값을 리턴하고</a:t>
            </a:r>
            <a:r>
              <a:rPr lang="en-US" altLang="ko-KR" dirty="0"/>
              <a:t>, </a:t>
            </a:r>
            <a:r>
              <a:rPr lang="ko-KR" altLang="en-US" dirty="0"/>
              <a:t>에러가 발생하지 않았으면 </a:t>
            </a:r>
            <a:r>
              <a:rPr lang="en-US" altLang="ko-KR" dirty="0"/>
              <a:t>0</a:t>
            </a:r>
            <a:r>
              <a:rPr lang="ko-KR" altLang="en-US" dirty="0"/>
              <a:t>을 리턴한다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feof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파일 포인터로 파일의 끝인지 검사한다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읽은 위치가 파일의 끝이면 </a:t>
            </a:r>
            <a:r>
              <a:rPr lang="en-US" altLang="ko-KR" dirty="0"/>
              <a:t>0</a:t>
            </a:r>
            <a:r>
              <a:rPr lang="ko-KR" altLang="en-US" dirty="0"/>
              <a:t>이 아닌 값을 리턴하고</a:t>
            </a:r>
            <a:r>
              <a:rPr lang="en-US" altLang="ko-KR" dirty="0"/>
              <a:t>, </a:t>
            </a:r>
            <a:r>
              <a:rPr lang="ko-KR" altLang="en-US" dirty="0"/>
              <a:t>그렇지 않으면 </a:t>
            </a:r>
            <a:r>
              <a:rPr lang="en-US" altLang="ko-KR" dirty="0"/>
              <a:t>0</a:t>
            </a:r>
            <a:r>
              <a:rPr lang="ko-KR" altLang="en-US" dirty="0"/>
              <a:t>을 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1B96FD-D23C-4BFD-885A-F4DDA28D6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143A2F7-7916-4039-8F2C-A208A4986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108" y="1391921"/>
            <a:ext cx="3387461" cy="7527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946381-BDD3-41C0-8D76-BDD4E9248F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881" b="-6383"/>
          <a:stretch/>
        </p:blipFill>
        <p:spPr>
          <a:xfrm>
            <a:off x="7865108" y="3726353"/>
            <a:ext cx="3387461" cy="7527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95299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0E0FF8-0C88-4352-A412-5C8B37E6F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12-2 : </a:t>
            </a:r>
            <a:r>
              <a:rPr lang="ko-KR" altLang="en-US" dirty="0"/>
              <a:t>파일 열기와 닫기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A77063-956F-4CFF-8C8A-3041C11FDF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7B7ECA-213C-477F-9079-0C5885E2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2465FB3-8DDA-4F95-B4A2-94E5C102E750}"/>
              </a:ext>
            </a:extLst>
          </p:cNvPr>
          <p:cNvGrpSpPr/>
          <p:nvPr/>
        </p:nvGrpSpPr>
        <p:grpSpPr>
          <a:xfrm>
            <a:off x="838199" y="1391920"/>
            <a:ext cx="8810625" cy="5212079"/>
            <a:chOff x="838199" y="1391920"/>
            <a:chExt cx="8810625" cy="5212079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9272EB4-1497-452E-8685-9B9FE9390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1967"/>
            <a:stretch/>
          </p:blipFill>
          <p:spPr>
            <a:xfrm>
              <a:off x="838199" y="1391920"/>
              <a:ext cx="8810625" cy="5212079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6FADE09-B3A6-450B-8293-B75C04E9DD1A}"/>
                </a:ext>
              </a:extLst>
            </p:cNvPr>
            <p:cNvSpPr txBox="1"/>
            <p:nvPr/>
          </p:nvSpPr>
          <p:spPr>
            <a:xfrm>
              <a:off x="4036149" y="4168504"/>
              <a:ext cx="4030063" cy="369332"/>
            </a:xfrm>
            <a:prstGeom prst="rect">
              <a:avLst/>
            </a:prstGeom>
            <a:solidFill>
              <a:srgbClr val="E2F0FA"/>
            </a:solidFill>
          </p:spPr>
          <p:txBody>
            <a:bodyPr wrap="none" lIns="7200" rIns="7200" rtlCol="0">
              <a:spAutoFit/>
            </a:bodyPr>
            <a:lstStyle/>
            <a:p>
              <a:r>
                <a:rPr lang="ko-KR" altLang="en-US" dirty="0">
                  <a:solidFill>
                    <a:srgbClr val="008000"/>
                  </a:solidFill>
                </a:rPr>
                <a:t>파일 열기 실패 시 프로그램을 종료한다</a:t>
              </a:r>
              <a:r>
                <a:rPr lang="en-US" altLang="ko-KR" dirty="0">
                  <a:solidFill>
                    <a:srgbClr val="008000"/>
                  </a:solidFill>
                </a:rPr>
                <a:t>.</a:t>
              </a:r>
              <a:endParaRPr lang="ko-KR" altLang="en-US" dirty="0">
                <a:solidFill>
                  <a:srgbClr val="008000"/>
                </a:solidFill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A0E1429-D31B-4FFC-9AEA-C5DEFEB19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" t="2790"/>
          <a:stretch/>
        </p:blipFill>
        <p:spPr>
          <a:xfrm>
            <a:off x="8467725" y="5506718"/>
            <a:ext cx="2886075" cy="1117601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35A7523-F3A8-4A41-ADE0-742B46DBCEBD}"/>
              </a:ext>
            </a:extLst>
          </p:cNvPr>
          <p:cNvSpPr/>
          <p:nvPr/>
        </p:nvSpPr>
        <p:spPr>
          <a:xfrm>
            <a:off x="9286874" y="4573269"/>
            <a:ext cx="2238375" cy="644522"/>
          </a:xfrm>
          <a:prstGeom prst="wedgeRoundRectCallout">
            <a:avLst>
              <a:gd name="adj1" fmla="val -45060"/>
              <a:gd name="adj2" fmla="val 97987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"a.txt"</a:t>
            </a:r>
            <a:r>
              <a:rPr lang="ko-KR" altLang="en-US" dirty="0">
                <a:solidFill>
                  <a:schemeClr val="tx1"/>
                </a:solidFill>
              </a:rPr>
              <a:t>가 없으므로 파일 열기 실패</a:t>
            </a:r>
          </a:p>
        </p:txBody>
      </p:sp>
    </p:spTree>
    <p:extLst>
      <p:ext uri="{BB962C8B-B14F-4D97-AF65-F5344CB8AC3E}">
        <p14:creationId xmlns:p14="http://schemas.microsoft.com/office/powerpoint/2010/main" val="30242175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7768-EB3B-4069-AD4B-B50747F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12-3 : </a:t>
            </a:r>
            <a:r>
              <a:rPr lang="ko-KR" altLang="en-US" dirty="0"/>
              <a:t>파일 열기와 닫기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818FB-0474-4D68-B4D6-8565A9E5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857E6-FC29-4C41-A181-16CC2EAA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8DE5886-2F3E-4B84-BD63-5606B1CD189B}"/>
              </a:ext>
            </a:extLst>
          </p:cNvPr>
          <p:cNvGrpSpPr/>
          <p:nvPr/>
        </p:nvGrpSpPr>
        <p:grpSpPr>
          <a:xfrm>
            <a:off x="838200" y="1391920"/>
            <a:ext cx="9429750" cy="5169217"/>
            <a:chOff x="838200" y="1391920"/>
            <a:chExt cx="9429750" cy="516921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428C994-6BF2-4DBA-96C2-D60038D68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91920"/>
              <a:ext cx="9429750" cy="516921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B7E4209-75AD-4E71-B829-80059F5FAC1C}"/>
                </a:ext>
              </a:extLst>
            </p:cNvPr>
            <p:cNvSpPr txBox="1"/>
            <p:nvPr/>
          </p:nvSpPr>
          <p:spPr>
            <a:xfrm>
              <a:off x="6300184" y="2223576"/>
              <a:ext cx="2072796" cy="384721"/>
            </a:xfrm>
            <a:prstGeom prst="rect">
              <a:avLst/>
            </a:prstGeom>
            <a:solidFill>
              <a:srgbClr val="E2F0FA"/>
            </a:solidFill>
          </p:spPr>
          <p:txBody>
            <a:bodyPr wrap="none" lIns="7200" rIns="7200" rtlCol="0">
              <a:spAutoFit/>
            </a:bodyPr>
            <a:lstStyle/>
            <a:p>
              <a:r>
                <a:rPr lang="ko-KR" altLang="en-US" sz="1900" dirty="0">
                  <a:solidFill>
                    <a:srgbClr val="008000"/>
                  </a:solidFill>
                </a:rPr>
                <a:t>출력용 파일 포인터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9B7685-6E04-43E7-AE99-A3450D7B9EAC}"/>
                </a:ext>
              </a:extLst>
            </p:cNvPr>
            <p:cNvSpPr txBox="1"/>
            <p:nvPr/>
          </p:nvSpPr>
          <p:spPr>
            <a:xfrm>
              <a:off x="6300184" y="2657150"/>
              <a:ext cx="2072796" cy="384721"/>
            </a:xfrm>
            <a:prstGeom prst="rect">
              <a:avLst/>
            </a:prstGeom>
            <a:solidFill>
              <a:srgbClr val="E2F0FA"/>
            </a:solidFill>
          </p:spPr>
          <p:txBody>
            <a:bodyPr wrap="none" lIns="7200" rIns="7200" rtlCol="0">
              <a:spAutoFit/>
            </a:bodyPr>
            <a:lstStyle/>
            <a:p>
              <a:r>
                <a:rPr lang="ko-KR" altLang="en-US" sz="1900" dirty="0">
                  <a:solidFill>
                    <a:srgbClr val="008000"/>
                  </a:solidFill>
                </a:rPr>
                <a:t>입력용 파일 포인터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AEA5300-79CF-46E5-A857-C0780BA685CE}"/>
                </a:ext>
              </a:extLst>
            </p:cNvPr>
            <p:cNvSpPr txBox="1"/>
            <p:nvPr/>
          </p:nvSpPr>
          <p:spPr>
            <a:xfrm>
              <a:off x="6573510" y="4477963"/>
              <a:ext cx="2365790" cy="333188"/>
            </a:xfrm>
            <a:prstGeom prst="rect">
              <a:avLst/>
            </a:prstGeom>
            <a:solidFill>
              <a:srgbClr val="E2F0FA"/>
            </a:solidFill>
          </p:spPr>
          <p:txBody>
            <a:bodyPr wrap="none" lIns="7200" rIns="7200" rtlCol="0">
              <a:spAutoFit/>
            </a:bodyPr>
            <a:lstStyle/>
            <a:p>
              <a:r>
                <a:rPr lang="en-US" altLang="ko-KR" sz="1500" dirty="0">
                  <a:solidFill>
                    <a:srgbClr val="008000"/>
                  </a:solidFill>
                </a:rPr>
                <a:t>                                                     </a:t>
              </a:r>
              <a:endParaRPr lang="ko-KR" altLang="en-US" sz="1500" dirty="0">
                <a:solidFill>
                  <a:srgbClr val="008000"/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C2A4D22-B036-4EEC-AFF7-59E30555A1BF}"/>
              </a:ext>
            </a:extLst>
          </p:cNvPr>
          <p:cNvSpPr txBox="1"/>
          <p:nvPr/>
        </p:nvSpPr>
        <p:spPr>
          <a:xfrm>
            <a:off x="5815347" y="4978170"/>
            <a:ext cx="2728578" cy="323165"/>
          </a:xfrm>
          <a:prstGeom prst="rect">
            <a:avLst/>
          </a:prstGeom>
          <a:solidFill>
            <a:srgbClr val="E2F0FA"/>
          </a:solidFill>
        </p:spPr>
        <p:txBody>
          <a:bodyPr wrap="square" lIns="7200" rIns="7200" rtlCol="0">
            <a:spAutoFit/>
          </a:bodyPr>
          <a:lstStyle/>
          <a:p>
            <a:r>
              <a:rPr lang="en-US" altLang="ko-KR" sz="1500" dirty="0">
                <a:solidFill>
                  <a:srgbClr val="008000"/>
                </a:solidFill>
              </a:rPr>
              <a:t>                                                     </a:t>
            </a:r>
            <a:endParaRPr lang="ko-KR" altLang="en-US" sz="15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2972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EE7768-EB3B-4069-AD4B-B50747FC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12-3 : </a:t>
            </a:r>
            <a:r>
              <a:rPr lang="ko-KR" altLang="en-US" dirty="0"/>
              <a:t>파일 열기와 닫기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5818FB-0474-4D68-B4D6-8565A9E53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857E6-FC29-4C41-A181-16CC2EAA1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F405837-AABC-499E-99D6-84083E2940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807"/>
          <a:stretch/>
        </p:blipFill>
        <p:spPr>
          <a:xfrm>
            <a:off x="838200" y="1391921"/>
            <a:ext cx="9257754" cy="3846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F70EC-9725-48AB-A091-304E0DF82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464" y="4933992"/>
            <a:ext cx="2414336" cy="1004093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4C422E4F-85F8-46B8-8E15-ADC1A9FDB709}"/>
              </a:ext>
            </a:extLst>
          </p:cNvPr>
          <p:cNvSpPr/>
          <p:nvPr/>
        </p:nvSpPr>
        <p:spPr>
          <a:xfrm>
            <a:off x="5543277" y="4766866"/>
            <a:ext cx="3048000" cy="943768"/>
          </a:xfrm>
          <a:prstGeom prst="wedgeRoundRectCallout">
            <a:avLst>
              <a:gd name="adj1" fmla="val 66557"/>
              <a:gd name="adj2" fmla="val 36423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출력용 파일을 생성한 다음에 다시 입력용으로 열기 때문에 파일 열기 성공</a:t>
            </a:r>
          </a:p>
        </p:txBody>
      </p:sp>
    </p:spTree>
    <p:extLst>
      <p:ext uri="{BB962C8B-B14F-4D97-AF65-F5344CB8AC3E}">
        <p14:creationId xmlns:p14="http://schemas.microsoft.com/office/powerpoint/2010/main" val="7808981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36F002-1F49-487D-AF22-A8B7C1F61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기타 파일 관련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BBD04D-C86A-469B-AC93-D614D3BE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en-US" altLang="ko-KR" dirty="0"/>
              <a:t>remove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fname</a:t>
            </a:r>
            <a:r>
              <a:rPr lang="ko-KR" altLang="en-US" dirty="0"/>
              <a:t>에 지정된 파일을 삭제한다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파일 삭제가 성공이면 </a:t>
            </a:r>
            <a:r>
              <a:rPr lang="en-US" altLang="ko-KR" dirty="0"/>
              <a:t>0</a:t>
            </a:r>
            <a:r>
              <a:rPr lang="ko-KR" altLang="en-US" dirty="0"/>
              <a:t>을 리턴하고 실패인 경우에는 </a:t>
            </a:r>
            <a:r>
              <a:rPr lang="en-US" altLang="ko-KR" dirty="0"/>
              <a:t>0</a:t>
            </a:r>
            <a:r>
              <a:rPr lang="ko-KR" altLang="en-US" dirty="0"/>
              <a:t>이 아닌 값을 리턴한다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파일이 열려 있으면 파일을 삭제할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rename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 err="1"/>
              <a:t>old_filename</a:t>
            </a:r>
            <a:r>
              <a:rPr lang="ko-KR" altLang="en-US" dirty="0"/>
              <a:t>이 지정하는 파일의 이름을 </a:t>
            </a:r>
            <a:r>
              <a:rPr lang="en-US" altLang="ko-KR" dirty="0" err="1"/>
              <a:t>new_filename</a:t>
            </a:r>
            <a:r>
              <a:rPr lang="ko-KR" altLang="en-US" dirty="0"/>
              <a:t>으로 변경한다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파일 이름을 변경하면 </a:t>
            </a:r>
            <a:r>
              <a:rPr lang="en-US" altLang="ko-KR" dirty="0"/>
              <a:t>0</a:t>
            </a:r>
            <a:r>
              <a:rPr lang="ko-KR" altLang="en-US" dirty="0"/>
              <a:t>을 리턴하고 에러 시 </a:t>
            </a:r>
            <a:r>
              <a:rPr lang="en-US" altLang="ko-KR" dirty="0"/>
              <a:t>0</a:t>
            </a:r>
            <a:r>
              <a:rPr lang="ko-KR" altLang="en-US" dirty="0"/>
              <a:t>이 아닌 값을 리턴한다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32EF2F-E21F-469C-ACB4-06724C9D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403CF0-B8FE-4656-975B-95F69A4D6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895354"/>
            <a:ext cx="3460889" cy="64236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C235DA-175C-49A1-906C-EBB203B31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899" y="4685242"/>
            <a:ext cx="6869345" cy="6292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76635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0989F6-BE86-42CE-ABD3-E842AF8AF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텍스트 파일 입출력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266A08-4A56-49AE-A0BC-7FC694627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CC2A4B-8CFF-4F91-A73D-3CB988006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2D96A9B-0482-4A76-8E15-DCC84F370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67" y="1762261"/>
            <a:ext cx="10648266" cy="351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3959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D584EE-E816-45CC-9181-793A271F7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fgetc</a:t>
            </a:r>
            <a:r>
              <a:rPr lang="en-US" altLang="ko-KR" dirty="0"/>
              <a:t>, </a:t>
            </a:r>
            <a:r>
              <a:rPr lang="en-US" altLang="ko-KR" dirty="0" err="1"/>
              <a:t>fputc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43EA809-55A1-4076-92D2-8726B323D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fgetc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 :</a:t>
            </a:r>
            <a:r>
              <a:rPr lang="ko-KR" altLang="en-US" dirty="0"/>
              <a:t> 파일에서 문자 하나를 읽어온다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fputc</a:t>
            </a:r>
            <a:r>
              <a:rPr lang="ko-KR" altLang="en-US" dirty="0"/>
              <a:t> 함수 </a:t>
            </a:r>
            <a:r>
              <a:rPr lang="en-US" altLang="ko-KR" dirty="0"/>
              <a:t>:</a:t>
            </a:r>
            <a:r>
              <a:rPr lang="ko-KR" altLang="en-US" dirty="0"/>
              <a:t> 파일로 문자 하나를 저장한다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42C6E22-9DA9-4423-8ACC-5B201DF69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BB6943-0E36-499D-8B70-FC7EA2D13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6"/>
          <a:stretch/>
        </p:blipFill>
        <p:spPr>
          <a:xfrm>
            <a:off x="1084779" y="2580699"/>
            <a:ext cx="4121012" cy="9844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232617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12C411-B68D-4C52-9835-742CCAE0D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12-4 : </a:t>
            </a:r>
            <a:r>
              <a:rPr lang="ko-KR" altLang="en-US" dirty="0"/>
              <a:t>콘솔 입력을 파일로 저장하기</a:t>
            </a:r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A9F4EBD-5A04-4977-831D-91267A8DE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1131F3-364F-4C31-8C6D-B3A3FD310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9BB95FD-F1DD-4374-A7E5-F3258005E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7305675" cy="522664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68534243-4558-4BB6-BC3B-794410FD1D22}"/>
              </a:ext>
            </a:extLst>
          </p:cNvPr>
          <p:cNvSpPr/>
          <p:nvPr/>
        </p:nvSpPr>
        <p:spPr>
          <a:xfrm>
            <a:off x="4588769" y="3171653"/>
            <a:ext cx="2538346" cy="942653"/>
          </a:xfrm>
          <a:prstGeom prst="wedgeRoundRectCallout">
            <a:avLst>
              <a:gd name="adj1" fmla="val -44303"/>
              <a:gd name="adj2" fmla="val 80229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kern="1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Ctrl+Z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와 </a:t>
            </a:r>
            <a:r>
              <a:rPr lang="ko-KR" altLang="en-US" kern="1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엔터키가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입력될 때까지 콘솔에 입력된 문자를 파일로 저장한다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ko-KR" altLang="en-US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0381DF6-309F-4173-80E1-79F66C54E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906" y="5331262"/>
            <a:ext cx="5212894" cy="147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9958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172F624-6A7B-4A79-BBD0-092C40D82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12-5 : </a:t>
            </a:r>
            <a:r>
              <a:rPr lang="ko-KR" altLang="en-US" dirty="0"/>
              <a:t>파일의 내용을 콘솔로 출력하기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AC0156-11A3-46B0-B347-CBC687CC5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864171-36DB-42C9-8759-E68F5B2DC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10A6738-F03C-467D-A30F-F61271DF8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7267575" cy="5349828"/>
          </a:xfrm>
          <a:prstGeom prst="rect">
            <a:avLst/>
          </a:prstGeom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885F98BC-19B0-4671-9A41-CD61463D8938}"/>
              </a:ext>
            </a:extLst>
          </p:cNvPr>
          <p:cNvSpPr/>
          <p:nvPr/>
        </p:nvSpPr>
        <p:spPr>
          <a:xfrm>
            <a:off x="4713811" y="3429000"/>
            <a:ext cx="2764377" cy="670902"/>
          </a:xfrm>
          <a:prstGeom prst="wedgeRoundRectCallout">
            <a:avLst>
              <a:gd name="adj1" fmla="val -65116"/>
              <a:gd name="adj2" fmla="val 36138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kern="100" dirty="0" err="1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fgetc_test.c</a:t>
            </a:r>
            <a:r>
              <a:rPr lang="en-US" altLang="ko-KR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rgbClr val="000000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파일이 없으면 프로그램 종료</a:t>
            </a:r>
            <a:endParaRPr lang="ko-KR" altLang="en-US" kern="100" dirty="0"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E1648F-0B39-4A1C-B5D8-44CE19D1D833}"/>
              </a:ext>
            </a:extLst>
          </p:cNvPr>
          <p:cNvSpPr txBox="1"/>
          <p:nvPr/>
        </p:nvSpPr>
        <p:spPr>
          <a:xfrm>
            <a:off x="6824662" y="5914807"/>
            <a:ext cx="452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실행 결과 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b="1" kern="100" dirty="0" err="1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fgetc_test.c</a:t>
            </a:r>
            <a:r>
              <a:rPr lang="en-US" altLang="ko-KR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파일을 읽어서 콘솔에 출력한다</a:t>
            </a:r>
            <a:r>
              <a:rPr lang="en-US" altLang="ko-KR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.</a:t>
            </a:r>
            <a:endParaRPr lang="ko-KR" altLang="en-US" b="1" kern="100" dirty="0">
              <a:solidFill>
                <a:schemeClr val="accent5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160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F511E8-07CF-44CC-BA03-06691745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장치 독립성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73AF4F-5CBE-404F-927F-B215AB4427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스트림 기반의 입출력에서는 입출력 장치의 종류에 관계없이 같은 방법으로 입출력을 수행할 수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콘솔 출력과 파일 출력은 기본적으로 같은 방식으로 이루어지며</a:t>
            </a:r>
            <a:r>
              <a:rPr lang="en-US" altLang="ko-KR" dirty="0"/>
              <a:t>, </a:t>
            </a:r>
            <a:r>
              <a:rPr lang="ko-KR" altLang="en-US" dirty="0"/>
              <a:t>출력의 대상만 바뀐다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CF2132-2346-4C17-8348-692749027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5911E7-76E5-4021-842E-0320927A0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996" y="3333115"/>
            <a:ext cx="6141277" cy="334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627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B10FBF-66A2-4268-A990-04DE09B716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fgets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14B7BA-2E28-4E47-9A6E-16DCC6A67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파일에서 한 줄의 문자열을 읽어 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지정된 파일로부터 최대 </a:t>
            </a:r>
            <a:r>
              <a:rPr lang="en-US" altLang="ko-KR" dirty="0"/>
              <a:t>count - 1</a:t>
            </a:r>
            <a:r>
              <a:rPr lang="ko-KR" altLang="en-US" dirty="0"/>
              <a:t>개의 문자를 읽어서 </a:t>
            </a:r>
            <a:r>
              <a:rPr lang="en-US" altLang="ko-KR" dirty="0"/>
              <a:t>str</a:t>
            </a:r>
            <a:r>
              <a:rPr lang="ko-KR" altLang="en-US" dirty="0"/>
              <a:t>에 저장한다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에러가 발생하거나 </a:t>
            </a:r>
            <a:r>
              <a:rPr lang="en-US" altLang="ko-KR" dirty="0"/>
              <a:t>EOF</a:t>
            </a:r>
            <a:r>
              <a:rPr lang="ko-KR" altLang="en-US" dirty="0"/>
              <a:t>를 만나면 </a:t>
            </a:r>
            <a:r>
              <a:rPr lang="en-US" altLang="ko-KR" dirty="0"/>
              <a:t>NULL</a:t>
            </a:r>
            <a:r>
              <a:rPr lang="ko-KR" altLang="en-US" dirty="0"/>
              <a:t>을 리턴한다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fgets</a:t>
            </a:r>
            <a:r>
              <a:rPr lang="en-US" altLang="ko-KR" dirty="0"/>
              <a:t> </a:t>
            </a:r>
            <a:r>
              <a:rPr lang="ko-KR" altLang="en-US" dirty="0"/>
              <a:t>함수가 읽어 온 문자열의 끝에는 줄바꿈 문자가 함께 들어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19D2F7-59A1-4C9A-A71B-A24858104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EE9E44-3BFE-436C-B199-5F837FBD5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823"/>
          <a:stretch/>
        </p:blipFill>
        <p:spPr>
          <a:xfrm>
            <a:off x="5481456" y="3248547"/>
            <a:ext cx="5872344" cy="5817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E5B2E12-7750-45BE-A1C2-D41DFADCC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278" y="3077359"/>
            <a:ext cx="9141377" cy="3670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793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2DC38D-3E51-40DC-A486-BAEAE6C2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fputs</a:t>
            </a:r>
            <a:r>
              <a:rPr lang="ko-KR" altLang="en-US" dirty="0"/>
              <a:t> 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BB59FB-618E-4B41-8CE8-130A335DB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파일에 한 줄의 문자열을 출력한다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 err="1"/>
              <a:t>gets_s</a:t>
            </a:r>
            <a:r>
              <a:rPr lang="ko-KR" altLang="en-US" dirty="0"/>
              <a:t>와 </a:t>
            </a:r>
            <a:r>
              <a:rPr lang="en-US" altLang="ko-KR" dirty="0"/>
              <a:t>puts, </a:t>
            </a:r>
            <a:r>
              <a:rPr lang="en-US" altLang="ko-KR" dirty="0" err="1"/>
              <a:t>fgets</a:t>
            </a:r>
            <a:r>
              <a:rPr lang="ko-KR" altLang="en-US" dirty="0"/>
              <a:t>와 </a:t>
            </a:r>
            <a:r>
              <a:rPr lang="en-US" altLang="ko-KR" dirty="0" err="1"/>
              <a:t>fputs</a:t>
            </a:r>
            <a:r>
              <a:rPr lang="ko-KR" altLang="en-US" dirty="0"/>
              <a:t>를 각각 한 쌍으로 사용하는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755ACC2-85EF-485B-B11E-C75892A23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D62EB5-1C61-46C7-AA41-E0701FE1E0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535" r="14698" b="4921"/>
          <a:stretch/>
        </p:blipFill>
        <p:spPr>
          <a:xfrm>
            <a:off x="6684902" y="1391921"/>
            <a:ext cx="5009258" cy="5645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2CACCE2-6477-4D38-8F9B-F0E5D4223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486" y="3429000"/>
            <a:ext cx="8405908" cy="292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6600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DB23E-5781-42E6-96F3-D2D3F72A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0" dirty="0"/>
              <a:t>예제 </a:t>
            </a:r>
            <a:r>
              <a:rPr lang="en-US" altLang="ko-KR" b="0" dirty="0"/>
              <a:t>12-6 : </a:t>
            </a:r>
            <a:r>
              <a:rPr lang="ko-KR" altLang="en-US" dirty="0"/>
              <a:t>파일의 내용을 콘솔로 출력하기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DDC2B-7F86-4186-8B83-EDED66CC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B1548-FDC6-496E-995A-34C0362B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70FB37C5-221A-4E0A-BA03-DD48DC749806}"/>
              </a:ext>
            </a:extLst>
          </p:cNvPr>
          <p:cNvGrpSpPr/>
          <p:nvPr/>
        </p:nvGrpSpPr>
        <p:grpSpPr>
          <a:xfrm>
            <a:off x="838200" y="1391920"/>
            <a:ext cx="9410700" cy="4342129"/>
            <a:chOff x="628650" y="1402398"/>
            <a:chExt cx="7935127" cy="356965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E766140-5F55-4A3F-827D-ED6B92658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4630"/>
            <a:stretch/>
          </p:blipFill>
          <p:spPr>
            <a:xfrm>
              <a:off x="628650" y="1402398"/>
              <a:ext cx="7935127" cy="356965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3F7FD42-7B6E-4672-A0AD-6CEEA7AA2664}"/>
                </a:ext>
              </a:extLst>
            </p:cNvPr>
            <p:cNvSpPr txBox="1"/>
            <p:nvPr/>
          </p:nvSpPr>
          <p:spPr>
            <a:xfrm>
              <a:off x="8199164" y="2368027"/>
              <a:ext cx="364613" cy="369332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4986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1DB23E-5781-42E6-96F3-D2D3F72A5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b="0" dirty="0"/>
              <a:t>예제 </a:t>
            </a:r>
            <a:r>
              <a:rPr lang="en-US" altLang="ko-KR" b="0" dirty="0"/>
              <a:t>12-6 : </a:t>
            </a:r>
            <a:r>
              <a:rPr lang="ko-KR" altLang="en-US" dirty="0"/>
              <a:t>파일의 내용을 콘솔로 출력하기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DDC2B-7F86-4186-8B83-EDED66CC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5B1548-FDC6-496E-995A-34C0362BC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766140-5F55-4A3F-827D-ED6B926585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4636"/>
          <a:stretch/>
        </p:blipFill>
        <p:spPr>
          <a:xfrm>
            <a:off x="838200" y="1391920"/>
            <a:ext cx="9402222" cy="3427729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5D4FBAD2-E6A8-4780-B11A-3D0E074F203F}"/>
              </a:ext>
            </a:extLst>
          </p:cNvPr>
          <p:cNvSpPr/>
          <p:nvPr/>
        </p:nvSpPr>
        <p:spPr>
          <a:xfrm>
            <a:off x="5539311" y="3308472"/>
            <a:ext cx="3119199" cy="1007452"/>
          </a:xfrm>
          <a:prstGeom prst="wedgeRoundRectCallout">
            <a:avLst>
              <a:gd name="adj1" fmla="val -46018"/>
              <a:gd name="adj2" fmla="val -79094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한 번에 많은 양의 데이터를 입출력해서 입출력 횟수를 줄이는 것이 더 효율적이다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3650EFF-902C-4FC6-9D0D-88D79E190BCF}"/>
              </a:ext>
            </a:extLst>
          </p:cNvPr>
          <p:cNvSpPr txBox="1"/>
          <p:nvPr/>
        </p:nvSpPr>
        <p:spPr>
          <a:xfrm>
            <a:off x="6824662" y="5742353"/>
            <a:ext cx="4529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highlight>
                  <a:srgbClr val="FFFF00"/>
                </a:highlight>
              </a:rPr>
              <a:t>실행 결과 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altLang="ko-KR" b="1" kern="100" dirty="0" err="1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readline.c</a:t>
            </a:r>
            <a:r>
              <a:rPr lang="en-US" altLang="ko-KR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 </a:t>
            </a:r>
            <a:r>
              <a:rPr lang="ko-KR" altLang="en-US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파일을 읽어서 콘솔에 출력한다</a:t>
            </a:r>
            <a:r>
              <a:rPr lang="en-US" altLang="ko-KR" b="1" kern="100" dirty="0">
                <a:solidFill>
                  <a:schemeClr val="accent5">
                    <a:lumMod val="75000"/>
                  </a:schemeClr>
                </a:solidFill>
                <a:cs typeface="Times New Roman" panose="02020603050405020304" pitchFamily="18" charset="0"/>
              </a:rPr>
              <a:t>.</a:t>
            </a:r>
            <a:endParaRPr lang="ko-KR" altLang="en-US" b="1" kern="100" dirty="0">
              <a:solidFill>
                <a:schemeClr val="accent5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7190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4EE01-1792-499C-B6EB-A208EE80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파일 스트림 다루기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F598B5-9A66-408B-8F73-BF9F35F4C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여러 개의 스트림을 사용하려면 스트림 각각에 대한 </a:t>
            </a:r>
            <a:r>
              <a:rPr lang="en-US" altLang="ko-KR" dirty="0"/>
              <a:t>FILE </a:t>
            </a:r>
            <a:r>
              <a:rPr lang="ko-KR" altLang="en-US" dirty="0"/>
              <a:t>포인터가 필요하다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각각의 </a:t>
            </a:r>
            <a:r>
              <a:rPr lang="en-US" altLang="ko-KR" dirty="0" err="1"/>
              <a:t>fopen</a:t>
            </a:r>
            <a:r>
              <a:rPr lang="en-US" altLang="ko-KR" dirty="0"/>
              <a:t> </a:t>
            </a:r>
            <a:r>
              <a:rPr lang="ko-KR" altLang="en-US" dirty="0"/>
              <a:t>함수가 성공인지 확인하는 코드가 필요하며 입출력이 끝난 다음에는 각각의 파일 스트림을 닫아야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A46BB83-11D1-4DC4-B2FC-C1749FB5E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143F3F5-956E-43C1-B673-FE38BB5406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41"/>
          <a:stretch/>
        </p:blipFill>
        <p:spPr>
          <a:xfrm>
            <a:off x="1150278" y="2299752"/>
            <a:ext cx="8032011" cy="90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21136F-0521-4187-9492-A5EA7195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277" y="3299821"/>
            <a:ext cx="8032011" cy="90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B5BDCD-0C69-4478-A301-185DDFC0AF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39"/>
          <a:stretch/>
        </p:blipFill>
        <p:spPr>
          <a:xfrm>
            <a:off x="1150277" y="5243982"/>
            <a:ext cx="8032011" cy="9095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95848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5CECBB-59A7-40E1-8932-314FB2C1A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/>
              <a:t>여러 개의 파일 스트림 다루기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3D80E-AA6A-47EC-8AE8-FA1A40B41E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3220092" cy="5212080"/>
          </a:xfrm>
        </p:spPr>
        <p:txBody>
          <a:bodyPr/>
          <a:lstStyle/>
          <a:p>
            <a:r>
              <a:rPr lang="ko-KR" altLang="en-US" dirty="0"/>
              <a:t>에러 발생 시 열었던 스트림을 모두 닫고 프로그램이 종료해야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213A59-7D75-46DA-BCF6-41507DCCD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4E721F-7596-4A7C-971F-890B4FAD4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238" y="1236202"/>
            <a:ext cx="7884282" cy="536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6775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3C2BC0-2615-4489-B7E3-D598721FF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여러 개의 파일 스트림 다루기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8D0577-51F0-4C11-A613-4119A10EA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3031332" cy="5212080"/>
          </a:xfrm>
        </p:spPr>
        <p:txBody>
          <a:bodyPr/>
          <a:lstStyle/>
          <a:p>
            <a:r>
              <a:rPr lang="en-US" altLang="ko-KR" dirty="0" err="1"/>
              <a:t>goto</a:t>
            </a:r>
            <a:r>
              <a:rPr lang="ko-KR" altLang="en-US" dirty="0"/>
              <a:t>를 이용해서 에러 처리와 종료 처리 코드를 한 곳에 모아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983B9A-CC85-4D0A-9F01-A79CF623F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526790-EE3D-42FC-9612-3E41553C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32" y="1391922"/>
            <a:ext cx="7968883" cy="535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859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81E80-B47D-4867-802F-6E015D32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12-7 : </a:t>
            </a:r>
            <a:r>
              <a:rPr lang="ko-KR" altLang="en-US" dirty="0"/>
              <a:t>텍스트 파일의 백업 파일 생성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41F59-A344-42D3-9905-574B31F4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83AC9-D7CA-44AF-8B9B-2862E634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F174C27-7913-4743-9F57-D5B2A1A19572}"/>
              </a:ext>
            </a:extLst>
          </p:cNvPr>
          <p:cNvGrpSpPr/>
          <p:nvPr/>
        </p:nvGrpSpPr>
        <p:grpSpPr>
          <a:xfrm>
            <a:off x="838199" y="1391920"/>
            <a:ext cx="9048751" cy="5212079"/>
            <a:chOff x="628650" y="1379538"/>
            <a:chExt cx="6657975" cy="4091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71EA298-6792-445E-A9E7-6F6681BBF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50" y="1379538"/>
              <a:ext cx="6657975" cy="6953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B052D98-3E33-45A7-AA92-8AB5D20B43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2782"/>
            <a:stretch/>
          </p:blipFill>
          <p:spPr>
            <a:xfrm>
              <a:off x="628650" y="2070985"/>
              <a:ext cx="6657975" cy="34004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31393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081E80-B47D-4867-802F-6E015D32B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12-7 : </a:t>
            </a:r>
            <a:r>
              <a:rPr lang="ko-KR" altLang="en-US" dirty="0"/>
              <a:t>텍스트 파일의 백업 파일 생성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541F59-A344-42D3-9905-574B31F404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A83AC9-D7CA-44AF-8B9B-2862E634B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BD3CA15-C62F-449A-A5FF-CF1300FC5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32"/>
          <a:stretch/>
        </p:blipFill>
        <p:spPr>
          <a:xfrm>
            <a:off x="838199" y="1376442"/>
            <a:ext cx="8639175" cy="522755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8E48E9-DCDE-4EA5-A2FB-8A2CAC01D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426" y="4894901"/>
            <a:ext cx="4883374" cy="1264445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6F668948-B358-4060-A8EE-6FE6ECC81EEF}"/>
              </a:ext>
            </a:extLst>
          </p:cNvPr>
          <p:cNvSpPr/>
          <p:nvPr/>
        </p:nvSpPr>
        <p:spPr>
          <a:xfrm>
            <a:off x="7872413" y="6254198"/>
            <a:ext cx="2333625" cy="519906"/>
          </a:xfrm>
          <a:prstGeom prst="wedgeRoundRectCallout">
            <a:avLst>
              <a:gd name="adj1" fmla="val -46018"/>
              <a:gd name="adj2" fmla="val -102911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kern="100" dirty="0" err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backup.</a:t>
            </a:r>
            <a:r>
              <a:rPr lang="en-US" altLang="ko-KR" kern="100" err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</a:t>
            </a:r>
            <a:r>
              <a:rPr lang="en-US" altLang="ko-KR" kern="10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.bak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생성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302011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097D3-2CC7-4453-B2EE-D4A96040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fscanf</a:t>
            </a:r>
            <a:r>
              <a:rPr lang="en-US" altLang="ko-KR" dirty="0"/>
              <a:t>, </a:t>
            </a:r>
            <a:r>
              <a:rPr lang="en-US" altLang="ko-KR" dirty="0" err="1"/>
              <a:t>fprintf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FE1DF59-2E1E-43F1-9DA8-B5B3A8D2D3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fscanf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 : </a:t>
            </a:r>
            <a:r>
              <a:rPr lang="ko-KR" altLang="en-US" dirty="0"/>
              <a:t>형식 문자열을 이용해서 파일에서 입력받는다</a:t>
            </a:r>
            <a:r>
              <a:rPr lang="en-US" altLang="ko-KR" dirty="0"/>
              <a:t>.</a:t>
            </a:r>
          </a:p>
          <a:p>
            <a:r>
              <a:rPr lang="en-US" altLang="ko-KR" dirty="0" err="1"/>
              <a:t>fprintf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: </a:t>
            </a:r>
            <a:r>
              <a:rPr lang="ko-KR" altLang="en-US" dirty="0"/>
              <a:t>형식 문자열을 이용해서 파일로 출력한다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/>
            <a:r>
              <a:rPr lang="ko-KR" altLang="en-US" dirty="0"/>
              <a:t>첫 번째 매개변수가 파일 포인터이고</a:t>
            </a:r>
            <a:r>
              <a:rPr lang="en-US" altLang="ko-KR" dirty="0"/>
              <a:t>, </a:t>
            </a:r>
            <a:r>
              <a:rPr lang="ko-KR" altLang="en-US" dirty="0"/>
              <a:t>나머지 매개변수는 </a:t>
            </a:r>
            <a:r>
              <a:rPr lang="en-US" altLang="ko-KR" dirty="0"/>
              <a:t>scanf, printf </a:t>
            </a:r>
            <a:r>
              <a:rPr lang="ko-KR" altLang="en-US" dirty="0"/>
              <a:t>함수와 동일하다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D5123E-2A12-4966-8AFF-52A4FFD8D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D4A7DB8-A7C6-4758-9587-609B48CE5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56" y="2466903"/>
            <a:ext cx="5625593" cy="9620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27882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2F1087-BE93-4B73-84DA-0CF1386B1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버퍼를 경유한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BBA2A3-FCB5-44D8-B7ED-F93FEE4170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입출력 장치는 </a:t>
            </a:r>
            <a:r>
              <a:rPr lang="en-US" altLang="ko-KR" dirty="0"/>
              <a:t>CPU</a:t>
            </a:r>
            <a:r>
              <a:rPr lang="ko-KR" altLang="en-US" dirty="0"/>
              <a:t>에 비해 처리 속도가 훨씬 느리다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처리 속도 차이 때문에 </a:t>
            </a:r>
            <a:r>
              <a:rPr lang="en-US" altLang="ko-KR" dirty="0"/>
              <a:t>CPU</a:t>
            </a:r>
            <a:r>
              <a:rPr lang="ko-KR" altLang="en-US" dirty="0"/>
              <a:t>가 입력 장치에 데이터가 입력되는 것을 직접 기다리고 있는 것은 매우 비효율적이다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입력 스트림의 내부에 버퍼를 두고</a:t>
            </a:r>
            <a:r>
              <a:rPr lang="en-US" altLang="ko-KR" dirty="0"/>
              <a:t>, </a:t>
            </a:r>
            <a:r>
              <a:rPr lang="ko-KR" altLang="en-US" dirty="0"/>
              <a:t>키보드로부터 입력된 내용을 임시로 버퍼에 저장했다가 특정 시점에 프로그램으로 한번에 전달한다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버퍼를 이용하기 때문에 입출력 장치와 </a:t>
            </a:r>
            <a:r>
              <a:rPr lang="en-US" altLang="ko-KR" dirty="0"/>
              <a:t>CPU</a:t>
            </a:r>
            <a:r>
              <a:rPr lang="ko-KR" altLang="en-US" dirty="0"/>
              <a:t>의 처리 속도 차에도 불구하고 입출력을 효율적으로 처리할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A30E3A8-EA5A-4420-BC20-FE2370437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1F57BF-EE17-4600-B5B3-9A908C6AC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862" y="4349129"/>
            <a:ext cx="9214276" cy="2399016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1ECDBA4B-2162-49B2-B19F-ABFDB54340E4}"/>
              </a:ext>
            </a:extLst>
          </p:cNvPr>
          <p:cNvSpPr/>
          <p:nvPr/>
        </p:nvSpPr>
        <p:spPr>
          <a:xfrm>
            <a:off x="2447925" y="5948806"/>
            <a:ext cx="1266826" cy="544069"/>
          </a:xfrm>
          <a:prstGeom prst="wedgeRoundRectCallout">
            <a:avLst>
              <a:gd name="adj1" fmla="val 49926"/>
              <a:gd name="adj2" fmla="val -95857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sz="1700" kern="100" dirty="0">
                <a:solidFill>
                  <a:schemeClr val="tx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일종의</a:t>
            </a:r>
            <a:endParaRPr lang="en-US" altLang="ko-KR" sz="1700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spcAft>
                <a:spcPts val="0"/>
              </a:spcAft>
            </a:pPr>
            <a:r>
              <a:rPr lang="ko-KR" altLang="en-US" sz="1700" kern="100" dirty="0">
                <a:solidFill>
                  <a:schemeClr val="tx1"/>
                </a:solidFill>
                <a:ea typeface="맑은 고딕" panose="020B0503020000020004" pitchFamily="50" charset="-127"/>
                <a:cs typeface="Times New Roman" panose="02020603050405020304" pitchFamily="18" charset="0"/>
              </a:rPr>
              <a:t>문자 배열</a:t>
            </a:r>
            <a:endParaRPr lang="ko-KR" sz="1700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55330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BC7E45-BC49-47E5-8ECA-597FDE490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입출력 함수에 파일 포인터 전달하기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8CD0C-7EB0-487D-BB56-4208248268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스트림과 파일 스트림에 공통적으로 입출력을 수행하는 코드를 작성할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CC763E-506C-4F01-801A-482B80DD2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A86A0C6-CE21-49C5-86A8-31D95546AEAB}"/>
              </a:ext>
            </a:extLst>
          </p:cNvPr>
          <p:cNvSpPr/>
          <p:nvPr/>
        </p:nvSpPr>
        <p:spPr>
          <a:xfrm>
            <a:off x="2512903" y="3885431"/>
            <a:ext cx="7166194" cy="2239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void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print_array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const int 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[], </a:t>
            </a:r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int </a:t>
            </a:r>
            <a:r>
              <a:rPr lang="en-US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size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3BACB9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FILE </a:t>
            </a:r>
            <a:r>
              <a:rPr lang="en-US" altLang="ko-KR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*</a:t>
            </a:r>
            <a:r>
              <a:rPr lang="en-US" altLang="ko-KR" dirty="0" err="1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int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nn-NO" altLang="ko-KR" dirty="0">
                <a:solidFill>
                  <a:srgbClr val="1341FF"/>
                </a:solidFill>
                <a:latin typeface="Consolas" panose="020B0609020204030204" pitchFamily="49" charset="0"/>
              </a:rPr>
              <a:t>    for 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(i = 0; i &lt; </a:t>
            </a:r>
            <a:r>
              <a:rPr lang="nn-NO" altLang="ko-KR" dirty="0">
                <a:solidFill>
                  <a:srgbClr val="6D848C"/>
                </a:solidFill>
                <a:latin typeface="Consolas" panose="020B0609020204030204" pitchFamily="49" charset="0"/>
              </a:rPr>
              <a:t>size</a:t>
            </a:r>
            <a:r>
              <a:rPr lang="nn-NO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"%2d 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 err="1">
                <a:solidFill>
                  <a:srgbClr val="6D848C"/>
                </a:solidFill>
                <a:latin typeface="Consolas" panose="020B0609020204030204" pitchFamily="49" charset="0"/>
              </a:rPr>
              <a:t>arr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i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]);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altLang="ko-KR" dirty="0" err="1">
                <a:solidFill>
                  <a:srgbClr val="000000"/>
                </a:solidFill>
                <a:latin typeface="Consolas" panose="020B0609020204030204" pitchFamily="49" charset="0"/>
              </a:rPr>
              <a:t>fprintf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dirty="0" err="1">
                <a:solidFill>
                  <a:srgbClr val="6D848C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fp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dirty="0">
                <a:solidFill>
                  <a:srgbClr val="7D0000"/>
                </a:solidFill>
                <a:latin typeface="Consolas" panose="020B0609020204030204" pitchFamily="49" charset="0"/>
              </a:rPr>
              <a:t>"\n"</a:t>
            </a:r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altLang="ko-KR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altLang="ko-KR" dirty="0">
              <a:solidFill>
                <a:srgbClr val="000000"/>
              </a:solidFill>
              <a:latin typeface="Consolas" panose="020B0609020204030204" pitchFamily="49" charset="0"/>
              <a:ea typeface="돋움체" panose="020B0609000101010101" pitchFamily="49" charset="-127"/>
            </a:endParaRPr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F5BC7A3A-72B3-4859-AAAC-070AFAC55128}"/>
              </a:ext>
            </a:extLst>
          </p:cNvPr>
          <p:cNvSpPr/>
          <p:nvPr/>
        </p:nvSpPr>
        <p:spPr>
          <a:xfrm>
            <a:off x="9005567" y="2562967"/>
            <a:ext cx="2277113" cy="1119263"/>
          </a:xfrm>
          <a:prstGeom prst="wedgeRoundRectCallout">
            <a:avLst>
              <a:gd name="adj1" fmla="val -51741"/>
              <a:gd name="adj2" fmla="val 8422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en-US" altLang="ko-KR" kern="100" dirty="0" err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fp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로 </a:t>
            </a:r>
            <a:r>
              <a:rPr lang="en-US" altLang="ko-KR" kern="100" dirty="0" err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stdout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이</a:t>
            </a:r>
            <a:endParaRPr lang="en-US" altLang="ko-KR" kern="100" dirty="0">
              <a:solidFill>
                <a:schemeClr val="tx1"/>
              </a:solidFill>
              <a:latin typeface="Consolas" panose="020B0609020204030204" pitchFamily="49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전달되면 콘솔 출력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 포인터가 전달되면 파일 출력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79416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E9481-D159-4F3A-AC98-8B4865FF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12-8 : </a:t>
            </a:r>
            <a:r>
              <a:rPr lang="ko-KR" altLang="en-US" dirty="0"/>
              <a:t>콘솔 출력과 파일 출력을 공통의 코드로 처리하는 경우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EA0C9-1150-4E94-9E0A-BC5C7757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014A1-D1D3-4B99-9ECE-0BB7866B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9EEA134-E4FC-47F3-A46C-995B93E2C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06367"/>
            <a:ext cx="8448675" cy="518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45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E9481-D159-4F3A-AC98-8B4865FF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12-8 : </a:t>
            </a:r>
            <a:r>
              <a:rPr lang="ko-KR" altLang="en-US" dirty="0"/>
              <a:t>콘솔 출력과 파일 출력을 공통의 코드로 처리하는 경우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EA0C9-1150-4E94-9E0A-BC5C7757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014A1-D1D3-4B99-9ECE-0BB7866B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C7CD120-8845-4594-A513-193BBA1CE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9392"/>
            <a:ext cx="8201025" cy="534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1122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E9481-D159-4F3A-AC98-8B4865FFA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12-8 : </a:t>
            </a:r>
            <a:r>
              <a:rPr lang="ko-KR" altLang="en-US" dirty="0"/>
              <a:t>콘솔 출력과 파일 출력을 공통의 코드로 처리하는 경우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EA0C9-1150-4E94-9E0A-BC5C7757DD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C014A1-D1D3-4B99-9ECE-0BB7866BE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7168C2-26EE-443B-BA96-2D85CD31171F}"/>
              </a:ext>
            </a:extLst>
          </p:cNvPr>
          <p:cNvGrpSpPr/>
          <p:nvPr/>
        </p:nvGrpSpPr>
        <p:grpSpPr>
          <a:xfrm>
            <a:off x="838200" y="1391921"/>
            <a:ext cx="7686675" cy="4795838"/>
            <a:chOff x="638175" y="1381125"/>
            <a:chExt cx="5667376" cy="363537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6131627-096C-4C54-A4EE-B21BB8BF50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6" r="6583"/>
            <a:stretch/>
          </p:blipFill>
          <p:spPr>
            <a:xfrm>
              <a:off x="638175" y="1381125"/>
              <a:ext cx="5667376" cy="23526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2AA82B3-B88E-4341-A2F2-C358B2316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75" y="3721101"/>
              <a:ext cx="5657850" cy="1295400"/>
            </a:xfrm>
            <a:prstGeom prst="rect">
              <a:avLst/>
            </a:prstGeom>
          </p:spPr>
        </p:pic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6921252C-7E2B-4629-BDF6-0D2A05070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999" y="5495002"/>
            <a:ext cx="2725801" cy="114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5028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01C2FB-C66E-4B9E-AC01-335CFAA70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진 파일 입출력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01F6D2-F8AD-44C7-9EF2-6D0F8661A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9DCC50-83EA-41C0-A640-C080D8648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CD6E074-97BC-44AF-B542-6BFD39AE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10515600" cy="23869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36A55E5-4843-45D0-BAD0-2998BCEEB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84" y="3861461"/>
            <a:ext cx="8804231" cy="668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F343B9-A21C-4742-BED3-9BDFB40216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9" b="6123"/>
          <a:stretch/>
        </p:blipFill>
        <p:spPr>
          <a:xfrm>
            <a:off x="1693884" y="5313083"/>
            <a:ext cx="8804231" cy="66830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말풍선: 모서리가 둥근 사각형 7">
            <a:extLst>
              <a:ext uri="{FF2B5EF4-FFF2-40B4-BE49-F238E27FC236}">
                <a16:creationId xmlns:a16="http://schemas.microsoft.com/office/drawing/2014/main" id="{9798D8BB-6396-45AC-9F50-82B36131F1D3}"/>
              </a:ext>
            </a:extLst>
          </p:cNvPr>
          <p:cNvSpPr/>
          <p:nvPr/>
        </p:nvSpPr>
        <p:spPr>
          <a:xfrm>
            <a:off x="3590747" y="4617678"/>
            <a:ext cx="1662275" cy="607496"/>
          </a:xfrm>
          <a:prstGeom prst="wedgeRoundRectCallout">
            <a:avLst>
              <a:gd name="adj1" fmla="val 43388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저장할 </a:t>
            </a:r>
            <a:r>
              <a:rPr lang="ko-KR" altLang="en-US" kern="100" dirty="0" err="1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데이터버퍼의</a:t>
            </a: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주소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63975268-E144-4882-8357-862378D10A0D}"/>
              </a:ext>
            </a:extLst>
          </p:cNvPr>
          <p:cNvSpPr/>
          <p:nvPr/>
        </p:nvSpPr>
        <p:spPr>
          <a:xfrm>
            <a:off x="2517169" y="6127788"/>
            <a:ext cx="1982911" cy="607496"/>
          </a:xfrm>
          <a:prstGeom prst="wedgeRoundRectCallout">
            <a:avLst>
              <a:gd name="adj1" fmla="val 43388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데이터를 저장할 버퍼의 주소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3C7B84E9-7F38-409D-97D1-6ACC187F8BF9}"/>
              </a:ext>
            </a:extLst>
          </p:cNvPr>
          <p:cNvSpPr/>
          <p:nvPr/>
        </p:nvSpPr>
        <p:spPr>
          <a:xfrm>
            <a:off x="6575460" y="4617678"/>
            <a:ext cx="1446659" cy="607496"/>
          </a:xfrm>
          <a:prstGeom prst="wedgeRoundRectCallout">
            <a:avLst>
              <a:gd name="adj1" fmla="val -40974"/>
              <a:gd name="adj2" fmla="val -95569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 항목 하나의 크기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DE7D19B8-7AE9-4BD2-A97C-C4A94219999B}"/>
              </a:ext>
            </a:extLst>
          </p:cNvPr>
          <p:cNvSpPr/>
          <p:nvPr/>
        </p:nvSpPr>
        <p:spPr>
          <a:xfrm>
            <a:off x="8138204" y="4617678"/>
            <a:ext cx="1446659" cy="607496"/>
          </a:xfrm>
          <a:prstGeom prst="wedgeRoundRectCallout">
            <a:avLst>
              <a:gd name="adj1" fmla="val -41907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 항목 의 개수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말풍선: 모서리가 둥근 사각형 11">
            <a:extLst>
              <a:ext uri="{FF2B5EF4-FFF2-40B4-BE49-F238E27FC236}">
                <a16:creationId xmlns:a16="http://schemas.microsoft.com/office/drawing/2014/main" id="{8E4219C3-9F2E-49FB-B6EA-CE58FEA46B7A}"/>
              </a:ext>
            </a:extLst>
          </p:cNvPr>
          <p:cNvSpPr/>
          <p:nvPr/>
        </p:nvSpPr>
        <p:spPr>
          <a:xfrm>
            <a:off x="722115" y="4617678"/>
            <a:ext cx="1662275" cy="607496"/>
          </a:xfrm>
          <a:prstGeom prst="wedgeRoundRectCallout">
            <a:avLst>
              <a:gd name="adj1" fmla="val 42770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저장한 항목의 개수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553B9688-4C96-491F-81F1-E79F40FE2ED6}"/>
              </a:ext>
            </a:extLst>
          </p:cNvPr>
          <p:cNvSpPr/>
          <p:nvPr/>
        </p:nvSpPr>
        <p:spPr>
          <a:xfrm>
            <a:off x="5736045" y="6127788"/>
            <a:ext cx="1446659" cy="607496"/>
          </a:xfrm>
          <a:prstGeom prst="wedgeRoundRectCallout">
            <a:avLst>
              <a:gd name="adj1" fmla="val -40974"/>
              <a:gd name="adj2" fmla="val -95569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 항목 하나의 크기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4" name="말풍선: 모서리가 둥근 사각형 13">
            <a:extLst>
              <a:ext uri="{FF2B5EF4-FFF2-40B4-BE49-F238E27FC236}">
                <a16:creationId xmlns:a16="http://schemas.microsoft.com/office/drawing/2014/main" id="{ADD5DAEC-69E5-422C-AB2A-E49CF8BB920D}"/>
              </a:ext>
            </a:extLst>
          </p:cNvPr>
          <p:cNvSpPr/>
          <p:nvPr/>
        </p:nvSpPr>
        <p:spPr>
          <a:xfrm>
            <a:off x="7298789" y="6127788"/>
            <a:ext cx="1446659" cy="607496"/>
          </a:xfrm>
          <a:prstGeom prst="wedgeRoundRectCallout">
            <a:avLst>
              <a:gd name="adj1" fmla="val -41907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 dirty="0">
                <a:solidFill>
                  <a:schemeClr val="tx1"/>
                </a:solidFill>
                <a:effectLst/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데이터 항목 의 개수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4323F401-C461-4E96-BB07-B1D9E740F9C9}"/>
              </a:ext>
            </a:extLst>
          </p:cNvPr>
          <p:cNvSpPr/>
          <p:nvPr/>
        </p:nvSpPr>
        <p:spPr>
          <a:xfrm>
            <a:off x="986319" y="6127788"/>
            <a:ext cx="1398070" cy="607496"/>
          </a:xfrm>
          <a:prstGeom prst="wedgeRoundRectCallout">
            <a:avLst>
              <a:gd name="adj1" fmla="val 42770"/>
              <a:gd name="adj2" fmla="val -90495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>
              <a:spcAft>
                <a:spcPts val="0"/>
              </a:spcAft>
            </a:pPr>
            <a:r>
              <a:rPr lang="ko-KR" altLang="en-US" kern="10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읽은 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항목의 개수</a:t>
            </a:r>
            <a:endParaRPr lang="ko-KR" kern="100" dirty="0">
              <a:solidFill>
                <a:schemeClr val="tx1"/>
              </a:solidFill>
              <a:effectLst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636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008EE-270D-47B5-8157-B8465B93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: int </a:t>
            </a:r>
            <a:r>
              <a:rPr lang="ko-KR" altLang="en-US" dirty="0"/>
              <a:t>배열을 </a:t>
            </a:r>
            <a:r>
              <a:rPr lang="en-US" altLang="ko-KR" dirty="0"/>
              <a:t>2</a:t>
            </a:r>
            <a:r>
              <a:rPr lang="ko-KR" altLang="en-US" dirty="0"/>
              <a:t>진 파일로 저장하고 읽어 오기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1EF33-D10E-447B-818B-EB0AD2F4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931C-0E97-4D00-8F30-CDAF17A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2F922CD-340D-4A3B-9D63-7F7A02E62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8515350" cy="521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170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008EE-270D-47B5-8157-B8465B93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: int </a:t>
            </a:r>
            <a:r>
              <a:rPr lang="ko-KR" altLang="en-US" dirty="0"/>
              <a:t>배열을 </a:t>
            </a:r>
            <a:r>
              <a:rPr lang="en-US" altLang="ko-KR" dirty="0"/>
              <a:t>2</a:t>
            </a:r>
            <a:r>
              <a:rPr lang="ko-KR" altLang="en-US" dirty="0"/>
              <a:t>진 파일로 저장하고 읽어 오기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1EF33-D10E-447B-818B-EB0AD2F4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931C-0E97-4D00-8F30-CDAF17A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673382-983A-400C-A342-D10BB7A3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772526" cy="5237229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7CC94B5C-2D5E-4246-8DDA-FA87A052D14F}"/>
              </a:ext>
            </a:extLst>
          </p:cNvPr>
          <p:cNvSpPr/>
          <p:nvPr/>
        </p:nvSpPr>
        <p:spPr>
          <a:xfrm>
            <a:off x="6784223" y="4603433"/>
            <a:ext cx="2512177" cy="607496"/>
          </a:xfrm>
          <a:prstGeom prst="wedgeRoundRectCallout">
            <a:avLst>
              <a:gd name="adj1" fmla="val -64958"/>
              <a:gd name="adj2" fmla="val 36506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kern="100" spc="-150" dirty="0" err="1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fclose</a:t>
            </a:r>
            <a:r>
              <a:rPr lang="ko-KR" altLang="en-US" kern="100" spc="-15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호출해야 출력 버퍼가 파일로 저장된다</a:t>
            </a:r>
            <a:r>
              <a:rPr lang="en-US" altLang="ko-KR" kern="100" spc="-15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spc="-15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651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008EE-270D-47B5-8157-B8465B93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: int </a:t>
            </a:r>
            <a:r>
              <a:rPr lang="ko-KR" altLang="en-US" dirty="0"/>
              <a:t>배열을 </a:t>
            </a:r>
            <a:r>
              <a:rPr lang="en-US" altLang="ko-KR" dirty="0"/>
              <a:t>2</a:t>
            </a:r>
            <a:r>
              <a:rPr lang="ko-KR" altLang="en-US" dirty="0"/>
              <a:t>진 파일로 저장하고 읽어 오기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1EF33-D10E-447B-818B-EB0AD2F4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931C-0E97-4D00-8F30-CDAF17A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F63B8A5-C88B-4B77-8EC6-3BE28CAAEEFD}"/>
              </a:ext>
            </a:extLst>
          </p:cNvPr>
          <p:cNvGrpSpPr/>
          <p:nvPr/>
        </p:nvGrpSpPr>
        <p:grpSpPr>
          <a:xfrm>
            <a:off x="838199" y="1379539"/>
            <a:ext cx="8343901" cy="5224462"/>
            <a:chOff x="628650" y="1379538"/>
            <a:chExt cx="6429375" cy="441007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EFB9982-FC87-447F-B5F7-321CDFA114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32"/>
            <a:stretch/>
          </p:blipFill>
          <p:spPr>
            <a:xfrm>
              <a:off x="628650" y="1379538"/>
              <a:ext cx="6429375" cy="51435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7B7647CD-A27E-4CDF-BD26-5BB6710CE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650" y="1893888"/>
              <a:ext cx="6429375" cy="38957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5539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008EE-270D-47B5-8157-B8465B939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12-9 : int </a:t>
            </a:r>
            <a:r>
              <a:rPr lang="ko-KR" altLang="en-US" dirty="0"/>
              <a:t>배열을 </a:t>
            </a:r>
            <a:r>
              <a:rPr lang="en-US" altLang="ko-KR" dirty="0"/>
              <a:t>2</a:t>
            </a:r>
            <a:r>
              <a:rPr lang="ko-KR" altLang="en-US" dirty="0"/>
              <a:t>진 파일로 저장하고 읽어 오기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5B1EF33-D10E-447B-818B-EB0AD2F4F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C6B931C-0E97-4D00-8F30-CDAF17A7A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A820C1-2C88-4B3B-9C9F-7C7C4E5E0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703139" cy="29545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89F0329-4E55-4C57-8119-BE1AC62CAE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5800" y="4437500"/>
            <a:ext cx="3048000" cy="1492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330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04C1-01C0-4423-994F-9F4D3B0F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12-10 : 2</a:t>
            </a:r>
            <a:r>
              <a:rPr lang="ko-KR" altLang="en-US" dirty="0"/>
              <a:t>진 파일의 복사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413D1-3F0C-462A-B89A-B2E201DD2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E5BDA-17FA-4AB8-84A9-F7BC8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26C474D-2649-49BA-B846-A4FBD236C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639175" cy="5224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7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CB7F0C-41DC-4D04-95A4-AC09327D4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입출력 스트림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6411F6-0726-4084-9A13-997830EC0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입출력 라이브러리는 기본적인 스트림을 프로그램 시작 시 생성하고</a:t>
            </a:r>
            <a:r>
              <a:rPr lang="en-US" altLang="ko-KR" dirty="0"/>
              <a:t>, </a:t>
            </a:r>
            <a:r>
              <a:rPr lang="ko-KR" altLang="en-US" dirty="0"/>
              <a:t>프로그램 종료 시 해제한다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stdin : </a:t>
            </a:r>
            <a:r>
              <a:rPr lang="ko-KR" altLang="en-US" dirty="0"/>
              <a:t>표준 입력 스트림</a:t>
            </a:r>
            <a:endParaRPr lang="en-US" altLang="ko-KR" dirty="0"/>
          </a:p>
          <a:p>
            <a:pPr lvl="1"/>
            <a:r>
              <a:rPr lang="en-US" altLang="ko-KR" dirty="0" err="1"/>
              <a:t>stdout</a:t>
            </a:r>
            <a:r>
              <a:rPr lang="en-US" altLang="ko-KR" dirty="0"/>
              <a:t> : </a:t>
            </a:r>
            <a:r>
              <a:rPr lang="ko-KR" altLang="en-US" dirty="0"/>
              <a:t>표준 출력 스트림</a:t>
            </a:r>
            <a:endParaRPr lang="en-US" altLang="ko-KR" dirty="0"/>
          </a:p>
          <a:p>
            <a:pPr lvl="1"/>
            <a:r>
              <a:rPr lang="en-US" altLang="ko-KR" dirty="0"/>
              <a:t>stderr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표준 에러 스트림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679015-96F4-4CDB-8C7A-A21CE1268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8CEECF7-D69D-4B0B-8916-35F9C6D28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421" y="3915460"/>
            <a:ext cx="11315157" cy="235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2913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04C1-01C0-4423-994F-9F4D3B0F5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12-10 : 2</a:t>
            </a:r>
            <a:r>
              <a:rPr lang="ko-KR" altLang="en-US" dirty="0"/>
              <a:t>진 파일의 복사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8413D1-3F0C-462A-B89A-B2E201DD23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BE5BDA-17FA-4AB8-84A9-F7BC83995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96724C7-C837-4686-8B06-F0A1FB4A07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84"/>
          <a:stretch/>
        </p:blipFill>
        <p:spPr>
          <a:xfrm>
            <a:off x="2809169" y="1379539"/>
            <a:ext cx="6082852" cy="5273227"/>
          </a:xfrm>
          <a:prstGeom prst="rect">
            <a:avLst/>
          </a:prstGeom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3A343606-78FB-420F-B127-6372ACB758A5}"/>
              </a:ext>
            </a:extLst>
          </p:cNvPr>
          <p:cNvSpPr/>
          <p:nvPr/>
        </p:nvSpPr>
        <p:spPr>
          <a:xfrm>
            <a:off x="8754181" y="1932897"/>
            <a:ext cx="1791406" cy="621559"/>
          </a:xfrm>
          <a:prstGeom prst="wedgeRoundRectCallout">
            <a:avLst>
              <a:gd name="adj1" fmla="val -69380"/>
              <a:gd name="adj2" fmla="val 38569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읽은 항목 수 만큼 저장한다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407DEA-BE27-4718-9FB9-FA1BFB2B53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473"/>
          <a:stretch/>
        </p:blipFill>
        <p:spPr>
          <a:xfrm>
            <a:off x="7729266" y="4106527"/>
            <a:ext cx="2691085" cy="1292479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2D25B80E-5B80-4367-B4F1-C7AB1F158129}"/>
              </a:ext>
            </a:extLst>
          </p:cNvPr>
          <p:cNvSpPr/>
          <p:nvPr/>
        </p:nvSpPr>
        <p:spPr>
          <a:xfrm>
            <a:off x="1913466" y="2495489"/>
            <a:ext cx="1791406" cy="855175"/>
          </a:xfrm>
          <a:prstGeom prst="wedgeRoundRectCallout">
            <a:avLst>
              <a:gd name="adj1" fmla="val 42597"/>
              <a:gd name="adj2" fmla="val 81854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 에러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 코드를 한 곳에 모아둔다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02D02379-92FE-44EF-869E-D9F78906C0CD}"/>
              </a:ext>
            </a:extLst>
          </p:cNvPr>
          <p:cNvSpPr/>
          <p:nvPr/>
        </p:nvSpPr>
        <p:spPr>
          <a:xfrm>
            <a:off x="1585207" y="5501177"/>
            <a:ext cx="1791406" cy="855175"/>
          </a:xfrm>
          <a:prstGeom prst="wedgeRoundRectCallout">
            <a:avLst>
              <a:gd name="adj1" fmla="val 71628"/>
              <a:gd name="adj2" fmla="val 39528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 종료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처리 코드를 한 곳에 모아둔다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78D22601-6033-4E55-AFBA-4B189CBDA2F2}"/>
              </a:ext>
            </a:extLst>
          </p:cNvPr>
          <p:cNvSpPr/>
          <p:nvPr/>
        </p:nvSpPr>
        <p:spPr>
          <a:xfrm>
            <a:off x="8091962" y="5578394"/>
            <a:ext cx="2328388" cy="855175"/>
          </a:xfrm>
          <a:prstGeom prst="wedgeRoundRectCallout">
            <a:avLst>
              <a:gd name="adj1" fmla="val -40830"/>
              <a:gd name="adj2" fmla="val -89672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cat.jpg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복사해서 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backup.jpg</a:t>
            </a:r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 생성한다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6037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08B72E-33BE-44D8-A2D8-9F7A3C9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fwrite</a:t>
            </a:r>
            <a:r>
              <a:rPr lang="en-US" altLang="ko-KR" dirty="0"/>
              <a:t> </a:t>
            </a:r>
            <a:r>
              <a:rPr lang="ko-KR" altLang="en-US" dirty="0"/>
              <a:t>함수 호출 시 주의 사항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498D6B3-1BA3-4B4C-945B-FCE62094B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fread</a:t>
            </a:r>
            <a:r>
              <a:rPr lang="ko-KR" altLang="en-US" dirty="0"/>
              <a:t>로 읽은 데이터를 출력 파일에 </a:t>
            </a:r>
            <a:r>
              <a:rPr lang="en-US" altLang="ko-KR" dirty="0" err="1"/>
              <a:t>fwrite</a:t>
            </a:r>
            <a:r>
              <a:rPr lang="ko-KR" altLang="en-US" dirty="0"/>
              <a:t>로 저장할 때는 </a:t>
            </a:r>
            <a:r>
              <a:rPr lang="en-US" altLang="ko-KR" dirty="0" err="1"/>
              <a:t>fread</a:t>
            </a:r>
            <a:r>
              <a:rPr lang="ko-KR" altLang="en-US" dirty="0"/>
              <a:t>로 읽은 항목의 개수만큼 저장해야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A3B6C-6CBF-4B71-9148-B1471753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9E3236A-686B-43A7-B405-AFB3501C4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222" y="3013175"/>
            <a:ext cx="8624129" cy="253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098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CD133-8118-4E25-9970-8392F17D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임의 접근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8B14E-AFF8-4BA6-85F7-75270070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파일 위치 지시자</a:t>
            </a:r>
            <a:endParaRPr lang="en-US" altLang="ko-KR" dirty="0"/>
          </a:p>
          <a:p>
            <a:pPr lvl="1"/>
            <a:r>
              <a:rPr lang="ko-KR" altLang="en-US" dirty="0"/>
              <a:t>입력과 출력이 수행되는 위치를 가리킨다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출력용 파일을 열면 파일 위치 지시자가 파일의 시작 위치를 가리킨다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입력용 파일을 열면 추가 모드</a:t>
            </a:r>
            <a:r>
              <a:rPr lang="en-US" altLang="ko-KR" dirty="0"/>
              <a:t>("a" </a:t>
            </a:r>
            <a:r>
              <a:rPr lang="ko-KR" altLang="en-US" dirty="0"/>
              <a:t>또는 </a:t>
            </a:r>
            <a:r>
              <a:rPr lang="en-US" altLang="ko-KR" dirty="0"/>
              <a:t>"a+")</a:t>
            </a:r>
            <a:r>
              <a:rPr lang="ko-KR" altLang="en-US" dirty="0"/>
              <a:t>일 때는 파일의 끝 위치를 가리키고</a:t>
            </a:r>
            <a:r>
              <a:rPr lang="en-US" altLang="ko-KR" dirty="0"/>
              <a:t>, </a:t>
            </a:r>
            <a:r>
              <a:rPr lang="ko-KR" altLang="en-US" dirty="0"/>
              <a:t>다른 모드일 때는 파일의 시작 위치를 가리킨다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7B483-59FD-4115-9662-7AF912B3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097A74-0FC9-4021-9841-179A812FE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851" y="3587432"/>
            <a:ext cx="10290298" cy="250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838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CD133-8118-4E25-9970-8392F17D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임의 접근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C28B14E-AFF8-4BA6-85F7-75270070A7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fseek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파일에서 입출력을 수행할 위치를 조정한다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offset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기준 위치로부터 몇 바이트 떨어진 위치인지</a:t>
            </a:r>
            <a:endParaRPr lang="en-US" altLang="ko-KR" dirty="0"/>
          </a:p>
          <a:p>
            <a:pPr lvl="1"/>
            <a:r>
              <a:rPr lang="en-US" altLang="ko-KR" dirty="0"/>
              <a:t>origin : </a:t>
            </a:r>
            <a:r>
              <a:rPr lang="ko-KR" altLang="en-US" dirty="0"/>
              <a:t>기준 위치</a:t>
            </a:r>
            <a:endParaRPr lang="en-US" altLang="ko-KR" dirty="0"/>
          </a:p>
          <a:p>
            <a:pPr lvl="2"/>
            <a:r>
              <a:rPr lang="en-US" altLang="ko-KR" dirty="0"/>
              <a:t>SEEK_SET(</a:t>
            </a:r>
            <a:r>
              <a:rPr lang="ko-KR" altLang="en-US" dirty="0"/>
              <a:t>시작 위치</a:t>
            </a:r>
            <a:r>
              <a:rPr lang="en-US" altLang="ko-KR" dirty="0"/>
              <a:t>), SEEK_CUR(</a:t>
            </a:r>
            <a:r>
              <a:rPr lang="ko-KR" altLang="en-US" dirty="0"/>
              <a:t>현재 위치</a:t>
            </a:r>
            <a:r>
              <a:rPr lang="en-US" altLang="ko-KR" dirty="0"/>
              <a:t>), SEEK_END(</a:t>
            </a:r>
            <a:r>
              <a:rPr lang="ko-KR" altLang="en-US" dirty="0"/>
              <a:t>끝 위치</a:t>
            </a:r>
            <a:r>
              <a:rPr lang="en-US" altLang="ko-KR" dirty="0"/>
              <a:t>)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57B483-59FD-4115-9662-7AF912B33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B42323-1EB1-47C4-B71B-4B10EF462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79" y="2323147"/>
            <a:ext cx="5673857" cy="6257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83E265-579A-4499-B2A0-187F3EEB96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339" r="51703" b="10645"/>
          <a:stretch/>
        </p:blipFill>
        <p:spPr>
          <a:xfrm>
            <a:off x="2152016" y="4500393"/>
            <a:ext cx="3638550" cy="548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140A141-FA66-495F-9E23-4CBADCE0EB7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984" r="52847" b="11402"/>
          <a:stretch/>
        </p:blipFill>
        <p:spPr>
          <a:xfrm>
            <a:off x="2152016" y="5267325"/>
            <a:ext cx="3638550" cy="5480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오른쪽 중괄호 9">
            <a:extLst>
              <a:ext uri="{FF2B5EF4-FFF2-40B4-BE49-F238E27FC236}">
                <a16:creationId xmlns:a16="http://schemas.microsoft.com/office/drawing/2014/main" id="{88A62E91-2F94-4D78-9653-98B7A2BAE906}"/>
              </a:ext>
            </a:extLst>
          </p:cNvPr>
          <p:cNvSpPr/>
          <p:nvPr/>
        </p:nvSpPr>
        <p:spPr>
          <a:xfrm>
            <a:off x="6009641" y="4500393"/>
            <a:ext cx="390527" cy="1338601"/>
          </a:xfrm>
          <a:prstGeom prst="rightBrace">
            <a:avLst>
              <a:gd name="adj1" fmla="val 30284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5CECADDA-F711-4007-80D8-E242C2A88934}"/>
              </a:ext>
            </a:extLst>
          </p:cNvPr>
          <p:cNvSpPr/>
          <p:nvPr/>
        </p:nvSpPr>
        <p:spPr>
          <a:xfrm>
            <a:off x="6847486" y="4556759"/>
            <a:ext cx="1952979" cy="715889"/>
          </a:xfrm>
          <a:prstGeom prst="wedgeRoundRectCallout">
            <a:avLst>
              <a:gd name="adj1" fmla="val -69557"/>
              <a:gd name="adj2" fmla="val 37619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latinLnBrk="1"/>
            <a:r>
              <a:rPr lang="ko-KR" altLang="en-US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파일의 시작 위치로 이동한다</a:t>
            </a:r>
            <a:r>
              <a:rPr lang="en-US" altLang="ko-KR" kern="100" dirty="0">
                <a:solidFill>
                  <a:schemeClr val="tx1"/>
                </a:solidFill>
                <a:latin typeface="Consolas" panose="020B0609020204030204" pitchFamily="49" charset="0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en-US" kern="100" dirty="0">
              <a:solidFill>
                <a:schemeClr val="tx1"/>
              </a:solidFill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3253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EA347-FA01-484A-983D-C4CBAD97A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파일의 임의 접근 </a:t>
            </a:r>
            <a:r>
              <a:rPr lang="en-US" altLang="ko-KR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B035D-3F91-44B9-9FBA-63C6662AB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ftell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/>
            <a:r>
              <a:rPr lang="ko-KR" altLang="en-US" dirty="0"/>
              <a:t>파일 시작부터 파일 위치 지시자가 몇 바이트 떨어져 있는지를 리턴한다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09B27-38D7-4254-AF63-B5D0D2BE5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37B551F-85C2-4967-8CE6-71D83131EC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28"/>
          <a:stretch/>
        </p:blipFill>
        <p:spPr>
          <a:xfrm>
            <a:off x="1064445" y="2363947"/>
            <a:ext cx="2985585" cy="6629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73235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F2DA7-1EFA-4111-BCF2-FD797A963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라이브러리의 입출력 함수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1B7FC0-D37F-4940-92FE-DDF0259342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5257800" cy="5212080"/>
          </a:xfrm>
        </p:spPr>
        <p:txBody>
          <a:bodyPr/>
          <a:lstStyle/>
          <a:p>
            <a:r>
              <a:rPr lang="ko-KR" altLang="en-US" dirty="0"/>
              <a:t>사용하는 스트림에 따른 분류</a:t>
            </a:r>
            <a:endParaRPr lang="en-US" altLang="ko-KR" dirty="0"/>
          </a:p>
          <a:p>
            <a:pPr lvl="1"/>
            <a:r>
              <a:rPr lang="ko-KR" altLang="en-US" dirty="0"/>
              <a:t>일반 스트림에 대한 입출력 함수</a:t>
            </a:r>
            <a:endParaRPr lang="en-US" altLang="ko-KR" dirty="0"/>
          </a:p>
          <a:p>
            <a:pPr lvl="2"/>
            <a:r>
              <a:rPr lang="en-US" altLang="ko-KR" dirty="0"/>
              <a:t>f-</a:t>
            </a:r>
            <a:r>
              <a:rPr lang="ko-KR" altLang="en-US" dirty="0"/>
              <a:t>로 시작하는 함수</a:t>
            </a:r>
            <a:endParaRPr lang="en-US" altLang="ko-KR" dirty="0"/>
          </a:p>
          <a:p>
            <a:pPr lvl="2"/>
            <a:r>
              <a:rPr lang="ko-KR" altLang="en-US" dirty="0"/>
              <a:t>스트림을 지정하지 않고 호출한다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표준 스트림 전용 입출력 함수</a:t>
            </a:r>
            <a:endParaRPr lang="en-US" altLang="ko-KR" dirty="0"/>
          </a:p>
          <a:p>
            <a:pPr lvl="2"/>
            <a:r>
              <a:rPr lang="ko-KR" altLang="en-US" dirty="0"/>
              <a:t>스트림을 지정하는 매개변수가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이름이 거의 비슷하고 사용 방법도 유사하다</a:t>
            </a:r>
            <a:r>
              <a:rPr lang="en-US" altLang="ko-KR" dirty="0"/>
              <a:t>.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5ED12A-6B63-43C4-A83B-0BCB2B87B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B6D774-876E-48C0-8C83-4F059B77F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9865" y="2398484"/>
            <a:ext cx="6122135" cy="319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9695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BA379-C8EE-4AE5-A65B-E20733215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라이브러리의 입출력 함수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7E4C4A-D8BE-40A9-ACE9-537562043B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표준 스트림으로 입출력을 할 때도</a:t>
            </a:r>
            <a:r>
              <a:rPr lang="en-US" altLang="ko-KR" dirty="0"/>
              <a:t>, </a:t>
            </a:r>
            <a:r>
              <a:rPr lang="ko-KR" altLang="en-US" dirty="0"/>
              <a:t>표준 스트림 전용 함수 대신 일반 스트림에 대한 입출력 함수를 사용할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2F6588-AD0F-458B-9832-A057C4A31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05805D7-5808-4940-AE5A-C7E561D91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185" y="2800574"/>
            <a:ext cx="6797629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2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D0B142-FD18-4F53-BFB5-7553AEE17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표준 </a:t>
            </a:r>
            <a:r>
              <a:rPr lang="en-US" altLang="ko-KR" dirty="0"/>
              <a:t>C </a:t>
            </a:r>
            <a:r>
              <a:rPr lang="ko-KR" altLang="en-US" dirty="0"/>
              <a:t>라이브러리의 입출력 함수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3E582C-0D69-4F26-9217-6D86573F4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형식</a:t>
            </a:r>
            <a:r>
              <a:rPr lang="en-US" altLang="ko-KR" dirty="0"/>
              <a:t>(format)</a:t>
            </a:r>
            <a:r>
              <a:rPr lang="ko-KR" altLang="en-US" dirty="0"/>
              <a:t>의 유무에 따른 분류</a:t>
            </a:r>
            <a:endParaRPr lang="en-US" altLang="ko-KR" dirty="0"/>
          </a:p>
          <a:p>
            <a:pPr lvl="1"/>
            <a:r>
              <a:rPr lang="ko-KR" altLang="en-US" dirty="0"/>
              <a:t>형식화된</a:t>
            </a:r>
            <a:r>
              <a:rPr lang="en-US" altLang="ko-KR" dirty="0"/>
              <a:t>(formatted) </a:t>
            </a:r>
            <a:r>
              <a:rPr lang="ko-KR" altLang="en-US" dirty="0"/>
              <a:t>입출력</a:t>
            </a:r>
            <a:endParaRPr lang="en-US" altLang="ko-KR" dirty="0"/>
          </a:p>
          <a:p>
            <a:pPr lvl="2"/>
            <a:r>
              <a:rPr lang="ko-KR" altLang="en-US" dirty="0"/>
              <a:t>입출력을 수행할 데이터의 형식</a:t>
            </a:r>
            <a:r>
              <a:rPr lang="en-US" altLang="ko-KR" dirty="0"/>
              <a:t>(</a:t>
            </a:r>
            <a:r>
              <a:rPr lang="ko-KR" altLang="en-US" dirty="0"/>
              <a:t>정수</a:t>
            </a:r>
            <a:r>
              <a:rPr lang="en-US" altLang="ko-KR" dirty="0"/>
              <a:t>, </a:t>
            </a:r>
            <a:r>
              <a:rPr lang="ko-KR" altLang="en-US" dirty="0"/>
              <a:t>실수</a:t>
            </a:r>
            <a:r>
              <a:rPr lang="en-US" altLang="ko-KR" dirty="0"/>
              <a:t>, </a:t>
            </a:r>
            <a:r>
              <a:rPr lang="ko-KR" altLang="en-US" dirty="0"/>
              <a:t>문자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)</a:t>
            </a:r>
            <a:r>
              <a:rPr lang="ko-KR" altLang="en-US" dirty="0"/>
              <a:t>을 지정한다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형식이 없는</a:t>
            </a:r>
            <a:r>
              <a:rPr lang="en-US" altLang="ko-KR" dirty="0"/>
              <a:t>(</a:t>
            </a:r>
            <a:r>
              <a:rPr lang="en-US" altLang="ko-KR" dirty="0" err="1"/>
              <a:t>unfomatted</a:t>
            </a:r>
            <a:r>
              <a:rPr lang="en-US" altLang="ko-KR" dirty="0"/>
              <a:t>) </a:t>
            </a:r>
            <a:r>
              <a:rPr lang="ko-KR" altLang="en-US" dirty="0"/>
              <a:t>입출력</a:t>
            </a:r>
            <a:endParaRPr lang="en-US" altLang="ko-KR" dirty="0"/>
          </a:p>
          <a:p>
            <a:pPr lvl="2"/>
            <a:r>
              <a:rPr lang="ko-KR" altLang="en-US" dirty="0"/>
              <a:t>입력과 출력을 텍스트로 처리한다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340C5A-DC60-4EF0-8AD0-FF64E111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B61D65-2702-4E2F-BD1B-8760F0CA11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0" b="1"/>
          <a:stretch/>
        </p:blipFill>
        <p:spPr>
          <a:xfrm>
            <a:off x="1343375" y="5770048"/>
            <a:ext cx="9516939" cy="95272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662817B-24B8-46FB-BC4F-D7EC5A15ED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375" y="3316465"/>
            <a:ext cx="9505249" cy="246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6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rgbClr val="92D05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2674</TotalTime>
  <Words>1962</Words>
  <Application>Microsoft Office PowerPoint</Application>
  <PresentationFormat>와이드스크린</PresentationFormat>
  <Paragraphs>333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2" baseType="lpstr">
      <vt:lpstr>HY헤드라인M</vt:lpstr>
      <vt:lpstr>나눔고딕</vt:lpstr>
      <vt:lpstr>맑은 고딕</vt:lpstr>
      <vt:lpstr>Arial</vt:lpstr>
      <vt:lpstr>Calibri</vt:lpstr>
      <vt:lpstr>Consolas</vt:lpstr>
      <vt:lpstr>Verdana</vt:lpstr>
      <vt:lpstr>Office Theme</vt:lpstr>
      <vt:lpstr>표준 입출력과 파일 입출력</vt:lpstr>
      <vt:lpstr>목차</vt:lpstr>
      <vt:lpstr>스트림 기반의 입출력</vt:lpstr>
      <vt:lpstr>장치 독립성</vt:lpstr>
      <vt:lpstr>버퍼를 경유한 입출력</vt:lpstr>
      <vt:lpstr>표준 입출력 스트림</vt:lpstr>
      <vt:lpstr>표준 C 라이브러리의 입출력 함수 (1/3)</vt:lpstr>
      <vt:lpstr>표준 C 라이브러리의 입출력 함수 (2/3)</vt:lpstr>
      <vt:lpstr>표준 C 라이브러리의 입출력 함수 (3/3)</vt:lpstr>
      <vt:lpstr>printf 함수 다시 보기</vt:lpstr>
      <vt:lpstr>printf 함수 - type 필드 (1/2)</vt:lpstr>
      <vt:lpstr>printf 함수 - type 필드 (2/2)</vt:lpstr>
      <vt:lpstr>printf 함수 - width 필드</vt:lpstr>
      <vt:lpstr>printf 함수 - precision 필드</vt:lpstr>
      <vt:lpstr>printf 함수 - flags 필드</vt:lpstr>
      <vt:lpstr>scanf 함수 다시 보기</vt:lpstr>
      <vt:lpstr>scanf 함수 - width 필드</vt:lpstr>
      <vt:lpstr>scanf 함수 - 형식 문자열</vt:lpstr>
      <vt:lpstr>scanf 함수의 리턴 값을 이용한 에러 처리</vt:lpstr>
      <vt:lpstr>입력 버퍼 비우기</vt:lpstr>
      <vt:lpstr>예제 12-1 : 계산기 프로그램의 입력에 대한 에러 처리 (1/3)</vt:lpstr>
      <vt:lpstr>예제 12-1 : 계산기 프로그램의 입력에 대한 에러 처리 (2/3)</vt:lpstr>
      <vt:lpstr>예제 12-1 : 계산기 프로그램의 입력에 대한 에러 처리 (3/3)</vt:lpstr>
      <vt:lpstr>형식이 없는 표준 스트림 입출력 함수</vt:lpstr>
      <vt:lpstr>파일 입출력</vt:lpstr>
      <vt:lpstr>일반적인 파일 입출력 과정</vt:lpstr>
      <vt:lpstr>파일 열기 : fopen 함수 (1/3)</vt:lpstr>
      <vt:lpstr>파일 열기 : fopen 함수 (2/3)</vt:lpstr>
      <vt:lpstr>파일 열기 : fopen 함수 (3/3)</vt:lpstr>
      <vt:lpstr>파일 닫기 : fclose 함수</vt:lpstr>
      <vt:lpstr>스트림 상태 확인</vt:lpstr>
      <vt:lpstr>예제 12-2 : 파일 열기와 닫기</vt:lpstr>
      <vt:lpstr>예제 12-3 : 파일 열기와 닫기 (1/2)</vt:lpstr>
      <vt:lpstr>예제 12-3 : 파일 열기와 닫기 (2/2)</vt:lpstr>
      <vt:lpstr>기타 파일 관련 함수</vt:lpstr>
      <vt:lpstr>텍스트 파일 입출력 함수</vt:lpstr>
      <vt:lpstr>fgetc, fputc 함수</vt:lpstr>
      <vt:lpstr>예제 12-4 : 콘솔 입력을 파일로 저장하기</vt:lpstr>
      <vt:lpstr>예제 12-5 : 파일의 내용을 콘솔로 출력하기</vt:lpstr>
      <vt:lpstr>fgets 함수</vt:lpstr>
      <vt:lpstr>fputs 함수</vt:lpstr>
      <vt:lpstr>예제 12-6 : 파일의 내용을 콘솔로 출력하기 (1/2)</vt:lpstr>
      <vt:lpstr>예제 12-6 : 파일의 내용을 콘솔로 출력하기 (2/2)</vt:lpstr>
      <vt:lpstr>여러 개의 파일 스트림 다루기 (1/3)</vt:lpstr>
      <vt:lpstr>여러 개의 파일 스트림 다루기 (2/3)</vt:lpstr>
      <vt:lpstr>여러 개의 파일 스트림 다루기 (3/3)</vt:lpstr>
      <vt:lpstr>예제 12-7 : 텍스트 파일의 백업 파일 생성 (1/2)</vt:lpstr>
      <vt:lpstr>예제 12-7 : 텍스트 파일의 백업 파일 생성 (2/2)</vt:lpstr>
      <vt:lpstr>fscanf, fprintf 함수</vt:lpstr>
      <vt:lpstr>입출력 함수에 파일 포인터 전달하기</vt:lpstr>
      <vt:lpstr>예제 12-8 : 콘솔 출력과 파일 출력을 공통의 코드로 처리하는 경우 (1/3)</vt:lpstr>
      <vt:lpstr>예제 12-8 : 콘솔 출력과 파일 출력을 공통의 코드로 처리하는 경우 (2/3)</vt:lpstr>
      <vt:lpstr>예제 12-8 : 콘솔 출력과 파일 출력을 공통의 코드로 처리하는 경우 (3/3)</vt:lpstr>
      <vt:lpstr>2진 파일 입출력</vt:lpstr>
      <vt:lpstr>예제 12-9 : int 배열을 2진 파일로 저장하고 읽어 오기 (1/4)</vt:lpstr>
      <vt:lpstr>예제 12-9 : int 배열을 2진 파일로 저장하고 읽어 오기 (2/4)</vt:lpstr>
      <vt:lpstr>예제 12-9 : int 배열을 2진 파일로 저장하고 읽어 오기 (3/4)</vt:lpstr>
      <vt:lpstr>예제 12-9 : int 배열을 2진 파일로 저장하고 읽어 오기 (4/4)</vt:lpstr>
      <vt:lpstr>예제 12-10 : 2진 파일의 복사 (1/2)</vt:lpstr>
      <vt:lpstr>예제 12-10 : 2진 파일의 복사 (2/2)</vt:lpstr>
      <vt:lpstr>fwrite 함수 호출 시 주의 사항</vt:lpstr>
      <vt:lpstr>파일의 임의 접근 (1/3)</vt:lpstr>
      <vt:lpstr>파일의 임의 접근 (2/3)</vt:lpstr>
      <vt:lpstr>파일의 임의 접근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언어와 프로그래밍 개요</dc:title>
  <dc:creator>JOUNGAH CHUN</dc:creator>
  <cp:lastModifiedBy>JOUNGAH CHUN</cp:lastModifiedBy>
  <cp:revision>1884</cp:revision>
  <dcterms:created xsi:type="dcterms:W3CDTF">2019-01-07T07:37:15Z</dcterms:created>
  <dcterms:modified xsi:type="dcterms:W3CDTF">2019-02-17T07:54:44Z</dcterms:modified>
</cp:coreProperties>
</file>